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36.xml" ContentType="application/vnd.openxmlformats-officedocument.presentationml.notesSlide+xml"/>
  <Override PartName="/ppt/notesSlides/notesSlide60.xml" ContentType="application/vnd.openxmlformats-officedocument.presentationml.notesSlide+xml"/>
  <Override PartName="/ppt/notesSlides/_rels/notesSlide61.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6.xml.rels" ContentType="application/vnd.openxmlformats-package.relationships+xml"/>
  <Override PartName="/ppt/notesSlides/_rels/notesSlide17.xml.rels" ContentType="application/vnd.openxmlformats-package.relationships+xml"/>
  <Override PartName="/ppt/notesSlides/_rels/notesSlide60.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61.xml" ContentType="application/vnd.openxmlformats-officedocument.presentationml.notesSlide+xml"/>
  <Override PartName="/ppt/_rels/presentation.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11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132.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112.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95.xml.rels" ContentType="application/vnd.openxmlformats-package.relationships+xml"/>
  <Override PartName="/ppt/slideLayouts/_rels/slideLayout64.xml.rels" ContentType="application/vnd.openxmlformats-package.relationships+xml"/>
  <Override PartName="/ppt/slideLayouts/_rels/slideLayout9.xml.rels" ContentType="application/vnd.openxmlformats-package.relationships+xml"/>
  <Override PartName="/ppt/slideLayouts/_rels/slideLayout77.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65.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3.xml.rels" ContentType="application/vnd.openxmlformats-package.relationships+xml"/>
  <Override PartName="/ppt/slideLayouts/_rels/slideLayout45.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31.xml.rels" ContentType="application/vnd.openxmlformats-package.relationships+xml"/>
  <Override PartName="/ppt/slideLayouts/_rels/slideLayout59.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0.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21.xml.rels" ContentType="application/vnd.openxmlformats-package.relationships+xml"/>
  <Override PartName="/ppt/slideLayouts/_rels/slideLayout130.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51.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7.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2.xml" ContentType="application/vnd.openxmlformats-officedocument.presentationml.slideLayout+xml"/>
  <Override PartName="/ppt/slideLayouts/slideLayout130.xml" ContentType="application/vnd.openxmlformats-officedocument.presentationml.slideLayout+xml"/>
  <Override PartName="/ppt/slideLayouts/slideLayout5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3.xml" ContentType="application/vnd.openxmlformats-officedocument.presentationml.slideLayout+xml"/>
  <Override PartName="/ppt/slideLayouts/slideLayout131.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18.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132.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6.png" ContentType="image/png"/>
  <Override PartName="/ppt/media/image105.png" ContentType="image/png"/>
  <Override PartName="/ppt/media/image104.png" ContentType="image/png"/>
  <Override PartName="/ppt/media/image103.png" ContentType="image/png"/>
  <Override PartName="/ppt/media/image102.png" ContentType="image/png"/>
  <Override PartName="/ppt/media/image86.png" ContentType="image/png"/>
  <Override PartName="/ppt/media/image18.png" ContentType="image/png"/>
  <Override PartName="/ppt/media/image83.png" ContentType="image/png"/>
  <Override PartName="/ppt/media/image6.png" ContentType="image/png"/>
  <Override PartName="/ppt/media/image39.png" ContentType="image/png"/>
  <Override PartName="/ppt/media/image127.png" ContentType="image/png"/>
  <Override PartName="/ppt/media/image36.png" ContentType="image/png"/>
  <Override PartName="/ppt/media/image108.png" ContentType="image/png"/>
  <Override PartName="/ppt/media/image11.png" ContentType="image/png"/>
  <Override PartName="/ppt/media/image7.png" ContentType="image/png"/>
  <Override PartName="/ppt/media/image37.png" ContentType="image/png"/>
  <Override PartName="/ppt/media/image109.png" ContentType="image/png"/>
  <Override PartName="/ppt/media/image9.png" ContentType="image/png"/>
  <Override PartName="/ppt/media/image31.png" ContentType="image/png"/>
  <Override PartName="/ppt/media/image2.jpeg" ContentType="image/jpeg"/>
  <Override PartName="/ppt/media/image128.png" ContentType="image/png"/>
  <Override PartName="/ppt/media/image71.wmf" ContentType="image/x-wmf"/>
  <Override PartName="/ppt/media/image49.png" ContentType="image/png"/>
  <Override PartName="/ppt/media/image100.png" ContentType="image/png"/>
  <Override PartName="/ppt/media/image30.png" ContentType="image/png"/>
  <Override PartName="/ppt/media/image8.png" ContentType="image/png"/>
  <Override PartName="/ppt/media/image38.png" ContentType="image/png"/>
  <Override PartName="/ppt/media/image5.gif" ContentType="image/gif"/>
  <Override PartName="/ppt/media/image143.png" ContentType="image/png"/>
  <Override PartName="/ppt/media/image32.png" ContentType="image/png"/>
  <Override PartName="/ppt/media/image129.png" ContentType="image/png"/>
  <Override PartName="/ppt/media/image33.png" ContentType="image/png"/>
  <Override PartName="/ppt/media/image34.png" ContentType="image/png"/>
  <Override PartName="/ppt/media/image35.png" ContentType="image/png"/>
  <Override PartName="/ppt/media/image3.jpeg" ContentType="image/jpeg"/>
  <Override PartName="/ppt/media/image41.png" ContentType="image/png"/>
  <Override PartName="/ppt/media/image138.png" ContentType="image/png"/>
  <Override PartName="/ppt/media/image133.png" ContentType="image/png"/>
  <Override PartName="/ppt/media/image48.png" ContentType="image/png"/>
  <Override PartName="/ppt/media/image134.png" ContentType="image/png"/>
  <Override PartName="/ppt/media/image42.png" ContentType="image/png"/>
  <Override PartName="/ppt/media/image139.png" ContentType="image/png"/>
  <Override PartName="/ppt/media/image135.png" ContentType="image/png"/>
  <Override PartName="/ppt/media/image43.png" ContentType="image/png"/>
  <Override PartName="/ppt/media/image136.png" ContentType="image/png"/>
  <Override PartName="/ppt/media/image137.png" ContentType="image/png"/>
  <Override PartName="/ppt/media/image131.png" ContentType="image/png"/>
  <Override PartName="/ppt/media/image45.png" ContentType="image/png"/>
  <Override PartName="/ppt/media/image50.png" ContentType="image/png"/>
  <Override PartName="/ppt/media/image46.png" ContentType="image/png"/>
  <Override PartName="/ppt/media/image132.png" ContentType="image/png"/>
  <Override PartName="/ppt/media/image144.png" ContentType="image/png"/>
  <Override PartName="/ppt/media/image52.png" ContentType="image/png"/>
  <Override PartName="/ppt/media/image44.png" ContentType="image/png"/>
  <Override PartName="/ppt/media/image130.png" ContentType="image/png"/>
  <Override PartName="/ppt/media/image79.png" ContentType="image/png"/>
  <Override PartName="/ppt/media/image142.png" ContentType="image/png"/>
  <Override PartName="/ppt/media/image56.png" ContentType="image/png"/>
  <Override PartName="/ppt/media/image141.png" ContentType="image/png"/>
  <Override PartName="/ppt/media/image55.png" ContentType="image/png"/>
  <Override PartName="/ppt/media/image140.png" ContentType="image/png"/>
  <Override PartName="/ppt/media/image89.png" ContentType="image/png"/>
  <Override PartName="/ppt/media/image54.png" ContentType="image/png"/>
  <Override PartName="/ppt/media/image53.png" ContentType="image/png"/>
  <Override PartName="/ppt/media/image51.png" ContentType="image/png"/>
  <Override PartName="/ppt/media/image4.jpeg" ContentType="image/jpeg"/>
  <Override PartName="/ppt/media/image47.png" ContentType="image/png"/>
  <Override PartName="/ppt/media/image21.png" ContentType="image/png"/>
  <Override PartName="/ppt/media/image118.png" ContentType="image/png"/>
  <Override PartName="/ppt/media/image10.png" ContentType="image/png"/>
  <Override PartName="/ppt/media/image107.png" ContentType="image/png"/>
  <Override PartName="/ppt/media/image40.png" ContentType="image/png"/>
  <Override PartName="/ppt/media/image15.jpeg" ContentType="image/jpeg"/>
  <Override PartName="/ppt/media/image84.png" ContentType="image/png"/>
  <Override PartName="/ppt/media/image16.png" ContentType="image/png"/>
  <Override PartName="/ppt/media/image81.png" ContentType="image/png"/>
  <Override PartName="/ppt/media/image13.png" ContentType="image/png"/>
  <Override PartName="/ppt/media/image85.png" ContentType="image/png"/>
  <Override PartName="/ppt/media/image17.png" ContentType="image/png"/>
  <Override PartName="/ppt/media/image82.png" ContentType="image/png"/>
  <Override PartName="/ppt/media/image14.png" ContentType="image/png"/>
  <Override PartName="/ppt/media/image57.png" ContentType="image/png"/>
  <Override PartName="/ppt/media/image20.png" ContentType="image/png"/>
  <Override PartName="/ppt/media/image117.png" ContentType="image/png"/>
  <Override PartName="/ppt/media/image58.png" ContentType="image/png"/>
  <Override PartName="/ppt/media/image59.png" ContentType="image/png"/>
  <Override PartName="/ppt/media/image110.png" ContentType="image/png"/>
  <Override PartName="/ppt/media/image90.png" ContentType="image/png"/>
  <Override PartName="/ppt/media/image22.png" ContentType="image/png"/>
  <Override PartName="/ppt/media/image119.png" ContentType="image/png"/>
  <Override PartName="/ppt/media/image94.png" ContentType="image/png"/>
  <Override PartName="/ppt/media/image26.png" ContentType="image/png"/>
  <Override PartName="/ppt/media/image91.png" ContentType="image/png"/>
  <Override PartName="/ppt/media/image23.png" ContentType="image/png"/>
  <Override PartName="/ppt/media/image24.png" ContentType="image/png"/>
  <Override PartName="/ppt/media/image92.png" ContentType="image/png"/>
  <Override PartName="/ppt/media/image25.png" ContentType="image/png"/>
  <Override PartName="/ppt/media/image93.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120.png" ContentType="image/png"/>
  <Override PartName="/ppt/media/image70.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12.png" ContentType="image/png"/>
  <Override PartName="/ppt/media/image80.png" ContentType="image/png"/>
  <Override PartName="/ppt/media/image19.png" ContentType="image/png"/>
  <Override PartName="/ppt/media/image87.png" ContentType="image/png"/>
  <Override PartName="/ppt/media/image88.png" ContentType="image/png"/>
  <Override PartName="/ppt/media/image27.png" ContentType="image/png"/>
  <Override PartName="/ppt/media/image95.png" ContentType="image/png"/>
  <Override PartName="/ppt/media/image28.png" ContentType="image/png"/>
  <Override PartName="/ppt/media/image96.png" ContentType="image/png"/>
  <Override PartName="/ppt/media/image29.png" ContentType="image/png"/>
  <Override PartName="/ppt/media/image97.png" ContentType="image/png"/>
  <Override PartName="/ppt/media/image1.jpeg" ContentType="image/jpeg"/>
  <Override PartName="/ppt/media/image98.png" ContentType="image/png"/>
  <Override PartName="/ppt/media/image99.png" ContentType="image/png"/>
  <Override PartName="/ppt/media/image101.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4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IE" sz="4400" spc="-1" strike="noStrike">
                <a:latin typeface="Arial"/>
              </a:rPr>
              <a:t>Click to move the slide</a:t>
            </a:r>
            <a:endParaRPr b="0" lang="en-IE" sz="4400" spc="-1" strike="noStrike">
              <a:latin typeface="Arial"/>
            </a:endParaRPr>
          </a:p>
        </p:txBody>
      </p:sp>
      <p:sp>
        <p:nvSpPr>
          <p:cNvPr id="43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E" sz="2000" spc="-1" strike="noStrike">
                <a:latin typeface="Arial"/>
              </a:rPr>
              <a:t>Click to edit the notes format</a:t>
            </a:r>
            <a:endParaRPr b="0" lang="en-IE" sz="2000" spc="-1" strike="noStrike">
              <a:latin typeface="Arial"/>
            </a:endParaRPr>
          </a:p>
        </p:txBody>
      </p:sp>
      <p:sp>
        <p:nvSpPr>
          <p:cNvPr id="431"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E" sz="1400" spc="-1" strike="noStrike">
                <a:latin typeface="Times New Roman"/>
              </a:rPr>
              <a:t>&lt;header&gt;</a:t>
            </a:r>
            <a:endParaRPr b="0" lang="en-IE" sz="1400" spc="-1" strike="noStrike">
              <a:latin typeface="Times New Roman"/>
            </a:endParaRPr>
          </a:p>
        </p:txBody>
      </p:sp>
      <p:sp>
        <p:nvSpPr>
          <p:cNvPr id="432"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en-IE" sz="1400" spc="-1" strike="noStrike">
                <a:latin typeface="Times New Roman"/>
              </a:defRPr>
            </a:lvl1pPr>
          </a:lstStyle>
          <a:p>
            <a:pPr algn="r">
              <a:buNone/>
            </a:pPr>
            <a:r>
              <a:rPr b="0" lang="en-IE" sz="1400" spc="-1" strike="noStrike">
                <a:latin typeface="Times New Roman"/>
              </a:rPr>
              <a:t>&lt;date/time&gt;</a:t>
            </a:r>
            <a:endParaRPr b="0" lang="en-IE" sz="1400" spc="-1" strike="noStrike">
              <a:latin typeface="Times New Roman"/>
            </a:endParaRPr>
          </a:p>
        </p:txBody>
      </p:sp>
      <p:sp>
        <p:nvSpPr>
          <p:cNvPr id="433"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en-IE" sz="1400" spc="-1" strike="noStrike">
                <a:latin typeface="Times New Roman"/>
              </a:defRPr>
            </a:lvl1pPr>
          </a:lstStyle>
          <a:p>
            <a:r>
              <a:rPr b="0" lang="en-IE" sz="1400" spc="-1" strike="noStrike">
                <a:latin typeface="Times New Roman"/>
              </a:rPr>
              <a:t>&lt;footer&gt;</a:t>
            </a:r>
            <a:endParaRPr b="0" lang="en-IE" sz="1400" spc="-1" strike="noStrike">
              <a:latin typeface="Times New Roman"/>
            </a:endParaRPr>
          </a:p>
        </p:txBody>
      </p:sp>
      <p:sp>
        <p:nvSpPr>
          <p:cNvPr id="434"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en-IE" sz="1400" spc="-1" strike="noStrike">
                <a:latin typeface="Times New Roman"/>
              </a:defRPr>
            </a:lvl1pPr>
          </a:lstStyle>
          <a:p>
            <a:pPr algn="r">
              <a:buNone/>
            </a:pPr>
            <a:fld id="{AE4D2143-3831-43CC-B737-3C2CF8EF671D}" type="slidenum">
              <a:rPr b="0" lang="en-IE" sz="1400" spc="-1" strike="noStrike">
                <a:latin typeface="Times New Roman"/>
              </a:rPr>
              <a:t>&lt;number&gt;</a:t>
            </a:fld>
            <a:endParaRPr b="0" lang="en-I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sldImg"/>
          </p:nvPr>
        </p:nvSpPr>
        <p:spPr>
          <a:xfrm>
            <a:off x="685800" y="1143000"/>
            <a:ext cx="5484600" cy="3084480"/>
          </a:xfrm>
          <a:prstGeom prst="rect">
            <a:avLst/>
          </a:prstGeom>
          <a:ln w="0">
            <a:noFill/>
          </a:ln>
        </p:spPr>
      </p:sp>
      <p:sp>
        <p:nvSpPr>
          <p:cNvPr id="840"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IE" sz="1200" spc="-1" strike="noStrike">
                <a:solidFill>
                  <a:srgbClr val="000000"/>
                </a:solidFill>
                <a:latin typeface="+mn-lt"/>
                <a:ea typeface="+mn-ea"/>
              </a:rPr>
              <a:t>We mentioned that aging have a lot of factors attached to it, in the specific case of Sarcopenia we can include </a:t>
            </a:r>
            <a:r>
              <a:rPr b="0" lang="en-US" sz="1200" spc="-1" strike="noStrike">
                <a:solidFill>
                  <a:srgbClr val="000000"/>
                </a:solidFill>
                <a:latin typeface="+mn-lt"/>
                <a:ea typeface="+mn-ea"/>
              </a:rPr>
              <a:t>chronic inflammation, increased reactive oxidative species, and increased fibrosis of muscle, among others have been reported to contribute to development of sarcopenia </a:t>
            </a:r>
            <a:endParaRPr b="0" lang="en-IE" sz="1200" spc="-1" strike="noStrike">
              <a:latin typeface="Arial"/>
            </a:endParaRPr>
          </a:p>
        </p:txBody>
      </p:sp>
      <p:sp>
        <p:nvSpPr>
          <p:cNvPr id="841" name="PlaceHolder 3"/>
          <p:cNvSpPr>
            <a:spLocks noGrp="1"/>
          </p:cNvSpPr>
          <p:nvPr>
            <p:ph type="sldNum" idx="8"/>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A1FA0104-B26C-4A90-85A6-892DF9FB3F75}"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sldImg"/>
          </p:nvPr>
        </p:nvSpPr>
        <p:spPr>
          <a:xfrm>
            <a:off x="685800" y="1143000"/>
            <a:ext cx="5484960" cy="3084840"/>
          </a:xfrm>
          <a:prstGeom prst="rect">
            <a:avLst/>
          </a:prstGeom>
          <a:ln w="0">
            <a:noFill/>
          </a:ln>
        </p:spPr>
      </p:sp>
      <p:sp>
        <p:nvSpPr>
          <p:cNvPr id="843"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IE" sz="1200" spc="-1" strike="noStrike">
                <a:solidFill>
                  <a:srgbClr val="000000"/>
                </a:solidFill>
                <a:latin typeface="+mn-lt"/>
                <a:ea typeface="+mn-ea"/>
              </a:rPr>
              <a:t>We mentioned that aging have a lot of factors attached to it, in the specific case of Sarcopenia we can include </a:t>
            </a:r>
            <a:r>
              <a:rPr b="0" lang="en-US" sz="1200" spc="-1" strike="noStrike">
                <a:solidFill>
                  <a:srgbClr val="000000"/>
                </a:solidFill>
                <a:latin typeface="+mn-lt"/>
                <a:ea typeface="+mn-ea"/>
              </a:rPr>
              <a:t>chronic inflammation, increased reactive oxidative species, and increased fibrosis of muscle, among others have been reported to contribute to development of sarcopenia </a:t>
            </a:r>
            <a:endParaRPr b="0" lang="en-IE" sz="1200" spc="-1" strike="noStrike">
              <a:latin typeface="Arial"/>
            </a:endParaRPr>
          </a:p>
        </p:txBody>
      </p:sp>
      <p:sp>
        <p:nvSpPr>
          <p:cNvPr id="844" name="PlaceHolder 3"/>
          <p:cNvSpPr>
            <a:spLocks noGrp="1"/>
          </p:cNvSpPr>
          <p:nvPr>
            <p:ph type="sldNum" idx="9"/>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87D07162-0394-474C-A97C-6EF4695E8AB8}"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sldNum" idx="10"/>
          </p:nvPr>
        </p:nvSpPr>
        <p:spPr>
          <a:xfrm>
            <a:off x="4278960" y="10157400"/>
            <a:ext cx="3279240" cy="532800"/>
          </a:xfrm>
          <a:prstGeom prst="rect">
            <a:avLst/>
          </a:prstGeom>
          <a:noFill/>
          <a:ln w="0">
            <a:noFill/>
          </a:ln>
        </p:spPr>
        <p:txBody>
          <a:bodyPr lIns="0" rIns="0" tIns="0" bIns="0" anchor="b">
            <a:noAutofit/>
          </a:bodyPr>
          <a:lstStyle>
            <a:lvl1pPr algn="r">
              <a:lnSpc>
                <a:spcPct val="100000"/>
              </a:lnSpc>
              <a:buNone/>
              <a:defRPr b="0" lang="en-IE" sz="1400" spc="-1" strike="noStrike">
                <a:solidFill>
                  <a:srgbClr val="000000"/>
                </a:solidFill>
                <a:latin typeface="Times New Roman"/>
                <a:ea typeface="+mn-ea"/>
              </a:defRPr>
            </a:lvl1pPr>
          </a:lstStyle>
          <a:p>
            <a:pPr algn="r">
              <a:lnSpc>
                <a:spcPct val="100000"/>
              </a:lnSpc>
              <a:buNone/>
            </a:pPr>
            <a:fld id="{7D8139F6-1478-4C78-8D1E-174FC5D47A69}" type="slidenum">
              <a:rPr b="0" lang="en-IE" sz="1400" spc="-1" strike="noStrike">
                <a:solidFill>
                  <a:srgbClr val="000000"/>
                </a:solidFill>
                <a:latin typeface="Times New Roman"/>
                <a:ea typeface="+mn-ea"/>
              </a:rPr>
              <a:t>&lt;number&gt;</a:t>
            </a:fld>
            <a:endParaRPr b="0" lang="en-IE" sz="1400" spc="-1" strike="noStrike">
              <a:latin typeface="Times New Roman"/>
            </a:endParaRPr>
          </a:p>
        </p:txBody>
      </p:sp>
      <p:sp>
        <p:nvSpPr>
          <p:cNvPr id="846" name="PlaceHolder 2"/>
          <p:cNvSpPr>
            <a:spLocks noGrp="1"/>
          </p:cNvSpPr>
          <p:nvPr>
            <p:ph type="sldImg"/>
          </p:nvPr>
        </p:nvSpPr>
        <p:spPr>
          <a:xfrm>
            <a:off x="217440" y="812880"/>
            <a:ext cx="7123320" cy="4007160"/>
          </a:xfrm>
          <a:prstGeom prst="rect">
            <a:avLst/>
          </a:prstGeom>
          <a:ln w="0">
            <a:noFill/>
          </a:ln>
        </p:spPr>
      </p:sp>
      <p:sp>
        <p:nvSpPr>
          <p:cNvPr id="847" name="PlaceHolder 3"/>
          <p:cNvSpPr>
            <a:spLocks noGrp="1"/>
          </p:cNvSpPr>
          <p:nvPr>
            <p:ph type="body"/>
          </p:nvPr>
        </p:nvSpPr>
        <p:spPr>
          <a:xfrm>
            <a:off x="756000" y="5078520"/>
            <a:ext cx="6046200" cy="4809600"/>
          </a:xfrm>
          <a:prstGeom prst="rect">
            <a:avLst/>
          </a:prstGeom>
          <a:noFill/>
          <a:ln w="0">
            <a:noFill/>
          </a:ln>
        </p:spPr>
        <p:txBody>
          <a:bodyPr lIns="0" rIns="0" tIns="0" bIns="0" anchor="t">
            <a:noAutofit/>
          </a:bodyPr>
          <a:p>
            <a:endParaRPr b="0" lang="en-IE"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sldNum" idx="11"/>
          </p:nvPr>
        </p:nvSpPr>
        <p:spPr>
          <a:xfrm>
            <a:off x="4278960" y="10157400"/>
            <a:ext cx="3279240" cy="532800"/>
          </a:xfrm>
          <a:prstGeom prst="rect">
            <a:avLst/>
          </a:prstGeom>
          <a:noFill/>
          <a:ln w="0">
            <a:noFill/>
          </a:ln>
        </p:spPr>
        <p:txBody>
          <a:bodyPr lIns="0" rIns="0" tIns="0" bIns="0" anchor="b">
            <a:noAutofit/>
          </a:bodyPr>
          <a:lstStyle>
            <a:lvl1pPr algn="r">
              <a:lnSpc>
                <a:spcPct val="100000"/>
              </a:lnSpc>
              <a:buNone/>
              <a:defRPr b="0" lang="en-IE" sz="1400" spc="-1" strike="noStrike">
                <a:solidFill>
                  <a:srgbClr val="000000"/>
                </a:solidFill>
                <a:latin typeface="Times New Roman"/>
                <a:ea typeface="+mn-ea"/>
              </a:defRPr>
            </a:lvl1pPr>
          </a:lstStyle>
          <a:p>
            <a:pPr algn="r">
              <a:lnSpc>
                <a:spcPct val="100000"/>
              </a:lnSpc>
              <a:buNone/>
            </a:pPr>
            <a:fld id="{C0DCB167-29DA-4D03-9E81-DACE034A03C8}" type="slidenum">
              <a:rPr b="0" lang="en-IE" sz="1400" spc="-1" strike="noStrike">
                <a:solidFill>
                  <a:srgbClr val="000000"/>
                </a:solidFill>
                <a:latin typeface="Times New Roman"/>
                <a:ea typeface="+mn-ea"/>
              </a:rPr>
              <a:t>&lt;number&gt;</a:t>
            </a:fld>
            <a:endParaRPr b="0" lang="en-IE" sz="1400" spc="-1" strike="noStrike">
              <a:latin typeface="Times New Roman"/>
            </a:endParaRPr>
          </a:p>
        </p:txBody>
      </p:sp>
      <p:sp>
        <p:nvSpPr>
          <p:cNvPr id="849" name="PlaceHolder 2"/>
          <p:cNvSpPr>
            <a:spLocks noGrp="1"/>
          </p:cNvSpPr>
          <p:nvPr>
            <p:ph type="sldImg"/>
          </p:nvPr>
        </p:nvSpPr>
        <p:spPr>
          <a:xfrm>
            <a:off x="217440" y="812880"/>
            <a:ext cx="7123320" cy="4007160"/>
          </a:xfrm>
          <a:prstGeom prst="rect">
            <a:avLst/>
          </a:prstGeom>
          <a:ln w="0">
            <a:noFill/>
          </a:ln>
        </p:spPr>
      </p:sp>
      <p:sp>
        <p:nvSpPr>
          <p:cNvPr id="850" name="PlaceHolder 3"/>
          <p:cNvSpPr>
            <a:spLocks noGrp="1"/>
          </p:cNvSpPr>
          <p:nvPr>
            <p:ph type="body"/>
          </p:nvPr>
        </p:nvSpPr>
        <p:spPr>
          <a:xfrm>
            <a:off x="756000" y="5078520"/>
            <a:ext cx="6046200" cy="4809600"/>
          </a:xfrm>
          <a:prstGeom prst="rect">
            <a:avLst/>
          </a:prstGeom>
          <a:noFill/>
          <a:ln w="0">
            <a:noFill/>
          </a:ln>
        </p:spPr>
        <p:txBody>
          <a:bodyPr lIns="0" rIns="0" tIns="0" bIns="0" anchor="t">
            <a:noAutofit/>
          </a:bodyPr>
          <a:p>
            <a:endParaRPr b="0" lang="en-IE"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sldNum" idx="12"/>
          </p:nvPr>
        </p:nvSpPr>
        <p:spPr>
          <a:xfrm>
            <a:off x="4278960" y="10157400"/>
            <a:ext cx="3279240" cy="532800"/>
          </a:xfrm>
          <a:prstGeom prst="rect">
            <a:avLst/>
          </a:prstGeom>
          <a:noFill/>
          <a:ln w="0">
            <a:noFill/>
          </a:ln>
        </p:spPr>
        <p:txBody>
          <a:bodyPr lIns="0" rIns="0" tIns="0" bIns="0" anchor="b">
            <a:noAutofit/>
          </a:bodyPr>
          <a:lstStyle>
            <a:lvl1pPr algn="r">
              <a:lnSpc>
                <a:spcPct val="100000"/>
              </a:lnSpc>
              <a:buNone/>
              <a:defRPr b="0" lang="en-IE" sz="1400" spc="-1" strike="noStrike">
                <a:solidFill>
                  <a:srgbClr val="000000"/>
                </a:solidFill>
                <a:latin typeface="Times New Roman"/>
                <a:ea typeface="+mn-ea"/>
              </a:defRPr>
            </a:lvl1pPr>
          </a:lstStyle>
          <a:p>
            <a:pPr algn="r">
              <a:lnSpc>
                <a:spcPct val="100000"/>
              </a:lnSpc>
              <a:buNone/>
            </a:pPr>
            <a:fld id="{C5B4E052-9D7A-461F-ADDB-9D0DF06AF1A5}" type="slidenum">
              <a:rPr b="0" lang="en-IE" sz="1400" spc="-1" strike="noStrike">
                <a:solidFill>
                  <a:srgbClr val="000000"/>
                </a:solidFill>
                <a:latin typeface="Times New Roman"/>
                <a:ea typeface="+mn-ea"/>
              </a:rPr>
              <a:t>&lt;number&gt;</a:t>
            </a:fld>
            <a:endParaRPr b="0" lang="en-IE" sz="1400" spc="-1" strike="noStrike">
              <a:latin typeface="Times New Roman"/>
            </a:endParaRPr>
          </a:p>
        </p:txBody>
      </p:sp>
      <p:sp>
        <p:nvSpPr>
          <p:cNvPr id="852" name="PlaceHolder 2"/>
          <p:cNvSpPr>
            <a:spLocks noGrp="1"/>
          </p:cNvSpPr>
          <p:nvPr>
            <p:ph type="sldImg"/>
          </p:nvPr>
        </p:nvSpPr>
        <p:spPr>
          <a:xfrm>
            <a:off x="217440" y="812880"/>
            <a:ext cx="7123320" cy="4007160"/>
          </a:xfrm>
          <a:prstGeom prst="rect">
            <a:avLst/>
          </a:prstGeom>
          <a:ln w="0">
            <a:noFill/>
          </a:ln>
        </p:spPr>
      </p:sp>
      <p:sp>
        <p:nvSpPr>
          <p:cNvPr id="853" name="PlaceHolder 3"/>
          <p:cNvSpPr>
            <a:spLocks noGrp="1"/>
          </p:cNvSpPr>
          <p:nvPr>
            <p:ph type="body"/>
          </p:nvPr>
        </p:nvSpPr>
        <p:spPr>
          <a:xfrm>
            <a:off x="756000" y="5078520"/>
            <a:ext cx="6046200" cy="4809600"/>
          </a:xfrm>
          <a:prstGeom prst="rect">
            <a:avLst/>
          </a:prstGeom>
          <a:noFill/>
          <a:ln w="0">
            <a:noFill/>
          </a:ln>
        </p:spPr>
        <p:txBody>
          <a:bodyPr lIns="0" rIns="0" tIns="0" bIns="0" anchor="t">
            <a:noAutofit/>
          </a:bodyPr>
          <a:p>
            <a:endParaRPr b="0" lang="en-IE"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Num" idx="13"/>
          </p:nvPr>
        </p:nvSpPr>
        <p:spPr>
          <a:xfrm>
            <a:off x="4278960" y="10157400"/>
            <a:ext cx="3279240" cy="532800"/>
          </a:xfrm>
          <a:prstGeom prst="rect">
            <a:avLst/>
          </a:prstGeom>
          <a:noFill/>
          <a:ln w="0">
            <a:noFill/>
          </a:ln>
        </p:spPr>
        <p:txBody>
          <a:bodyPr lIns="0" rIns="0" tIns="0" bIns="0" anchor="b">
            <a:noAutofit/>
          </a:bodyPr>
          <a:lstStyle>
            <a:lvl1pPr algn="r">
              <a:lnSpc>
                <a:spcPct val="100000"/>
              </a:lnSpc>
              <a:buNone/>
              <a:defRPr b="0" lang="en-IE" sz="1400" spc="-1" strike="noStrike">
                <a:solidFill>
                  <a:srgbClr val="000000"/>
                </a:solidFill>
                <a:latin typeface="Times New Roman"/>
                <a:ea typeface="+mn-ea"/>
              </a:defRPr>
            </a:lvl1pPr>
          </a:lstStyle>
          <a:p>
            <a:pPr algn="r">
              <a:lnSpc>
                <a:spcPct val="100000"/>
              </a:lnSpc>
              <a:buNone/>
            </a:pPr>
            <a:fld id="{BE76D41D-5D19-4595-88FA-22FA890136E6}" type="slidenum">
              <a:rPr b="0" lang="en-IE" sz="1400" spc="-1" strike="noStrike">
                <a:solidFill>
                  <a:srgbClr val="000000"/>
                </a:solidFill>
                <a:latin typeface="Times New Roman"/>
                <a:ea typeface="+mn-ea"/>
              </a:rPr>
              <a:t>&lt;number&gt;</a:t>
            </a:fld>
            <a:endParaRPr b="0" lang="en-IE" sz="1400" spc="-1" strike="noStrike">
              <a:latin typeface="Times New Roman"/>
            </a:endParaRPr>
          </a:p>
        </p:txBody>
      </p:sp>
      <p:sp>
        <p:nvSpPr>
          <p:cNvPr id="855" name="PlaceHolder 2"/>
          <p:cNvSpPr>
            <a:spLocks noGrp="1"/>
          </p:cNvSpPr>
          <p:nvPr>
            <p:ph type="sldImg"/>
          </p:nvPr>
        </p:nvSpPr>
        <p:spPr>
          <a:xfrm>
            <a:off x="217440" y="812880"/>
            <a:ext cx="7123320" cy="4007160"/>
          </a:xfrm>
          <a:prstGeom prst="rect">
            <a:avLst/>
          </a:prstGeom>
          <a:ln w="0">
            <a:noFill/>
          </a:ln>
        </p:spPr>
      </p:sp>
      <p:sp>
        <p:nvSpPr>
          <p:cNvPr id="856" name="PlaceHolder 3"/>
          <p:cNvSpPr>
            <a:spLocks noGrp="1"/>
          </p:cNvSpPr>
          <p:nvPr>
            <p:ph type="body"/>
          </p:nvPr>
        </p:nvSpPr>
        <p:spPr>
          <a:xfrm>
            <a:off x="756000" y="5078520"/>
            <a:ext cx="6046200" cy="4809600"/>
          </a:xfrm>
          <a:prstGeom prst="rect">
            <a:avLst/>
          </a:prstGeom>
          <a:noFill/>
          <a:ln w="0">
            <a:noFill/>
          </a:ln>
        </p:spPr>
        <p:txBody>
          <a:bodyPr lIns="0" rIns="0" tIns="0" bIns="0" anchor="t">
            <a:noAutofit/>
          </a:bodyPr>
          <a:p>
            <a:endParaRPr b="0" lang="en-IE" sz="20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sldNum" idx="14"/>
          </p:nvPr>
        </p:nvSpPr>
        <p:spPr>
          <a:xfrm>
            <a:off x="4278960" y="10157400"/>
            <a:ext cx="3279240" cy="532800"/>
          </a:xfrm>
          <a:prstGeom prst="rect">
            <a:avLst/>
          </a:prstGeom>
          <a:noFill/>
          <a:ln w="0">
            <a:noFill/>
          </a:ln>
        </p:spPr>
        <p:txBody>
          <a:bodyPr lIns="0" rIns="0" tIns="0" bIns="0" anchor="b">
            <a:noAutofit/>
          </a:bodyPr>
          <a:lstStyle>
            <a:lvl1pPr algn="r">
              <a:lnSpc>
                <a:spcPct val="100000"/>
              </a:lnSpc>
              <a:buNone/>
              <a:defRPr b="0" lang="en-IE" sz="1400" spc="-1" strike="noStrike">
                <a:solidFill>
                  <a:srgbClr val="000000"/>
                </a:solidFill>
                <a:latin typeface="Times New Roman"/>
                <a:ea typeface="+mn-ea"/>
              </a:defRPr>
            </a:lvl1pPr>
          </a:lstStyle>
          <a:p>
            <a:pPr algn="r">
              <a:lnSpc>
                <a:spcPct val="100000"/>
              </a:lnSpc>
              <a:buNone/>
            </a:pPr>
            <a:fld id="{03A71011-0ED9-4403-9D66-127CE10DD4B9}" type="slidenum">
              <a:rPr b="0" lang="en-IE" sz="1400" spc="-1" strike="noStrike">
                <a:solidFill>
                  <a:srgbClr val="000000"/>
                </a:solidFill>
                <a:latin typeface="Times New Roman"/>
                <a:ea typeface="+mn-ea"/>
              </a:rPr>
              <a:t>&lt;number&gt;</a:t>
            </a:fld>
            <a:endParaRPr b="0" lang="en-IE" sz="1400" spc="-1" strike="noStrike">
              <a:latin typeface="Times New Roman"/>
            </a:endParaRPr>
          </a:p>
        </p:txBody>
      </p:sp>
      <p:sp>
        <p:nvSpPr>
          <p:cNvPr id="858" name="PlaceHolder 2"/>
          <p:cNvSpPr>
            <a:spLocks noGrp="1"/>
          </p:cNvSpPr>
          <p:nvPr>
            <p:ph type="sldImg"/>
          </p:nvPr>
        </p:nvSpPr>
        <p:spPr>
          <a:xfrm>
            <a:off x="217440" y="812880"/>
            <a:ext cx="7123320" cy="4007160"/>
          </a:xfrm>
          <a:prstGeom prst="rect">
            <a:avLst/>
          </a:prstGeom>
          <a:ln w="0">
            <a:noFill/>
          </a:ln>
        </p:spPr>
      </p:sp>
      <p:sp>
        <p:nvSpPr>
          <p:cNvPr id="859" name="PlaceHolder 3"/>
          <p:cNvSpPr>
            <a:spLocks noGrp="1"/>
          </p:cNvSpPr>
          <p:nvPr>
            <p:ph type="body"/>
          </p:nvPr>
        </p:nvSpPr>
        <p:spPr>
          <a:xfrm>
            <a:off x="756000" y="5078520"/>
            <a:ext cx="6046200" cy="4809600"/>
          </a:xfrm>
          <a:prstGeom prst="rect">
            <a:avLst/>
          </a:prstGeom>
          <a:noFill/>
          <a:ln w="0">
            <a:noFill/>
          </a:ln>
        </p:spPr>
        <p:txBody>
          <a:bodyPr lIns="0" rIns="0" tIns="0" bIns="0" anchor="t">
            <a:noAutofit/>
          </a:bodyPr>
          <a:p>
            <a:endParaRPr b="0" lang="en-IE" sz="20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sldNum" idx="15"/>
          </p:nvPr>
        </p:nvSpPr>
        <p:spPr>
          <a:xfrm>
            <a:off x="4278960" y="10157400"/>
            <a:ext cx="3279240" cy="532800"/>
          </a:xfrm>
          <a:prstGeom prst="rect">
            <a:avLst/>
          </a:prstGeom>
          <a:noFill/>
          <a:ln w="0">
            <a:noFill/>
          </a:ln>
        </p:spPr>
        <p:txBody>
          <a:bodyPr lIns="0" rIns="0" tIns="0" bIns="0" anchor="b">
            <a:noAutofit/>
          </a:bodyPr>
          <a:lstStyle>
            <a:lvl1pPr algn="r">
              <a:lnSpc>
                <a:spcPct val="100000"/>
              </a:lnSpc>
              <a:buNone/>
              <a:defRPr b="0" lang="en-IE" sz="1400" spc="-1" strike="noStrike">
                <a:solidFill>
                  <a:srgbClr val="000000"/>
                </a:solidFill>
                <a:latin typeface="Times New Roman"/>
                <a:ea typeface="+mn-ea"/>
              </a:defRPr>
            </a:lvl1pPr>
          </a:lstStyle>
          <a:p>
            <a:pPr algn="r">
              <a:lnSpc>
                <a:spcPct val="100000"/>
              </a:lnSpc>
              <a:buNone/>
            </a:pPr>
            <a:fld id="{32C454B1-ED2E-46ED-BAE2-6FCCB4B3103D}" type="slidenum">
              <a:rPr b="0" lang="en-IE" sz="1400" spc="-1" strike="noStrike">
                <a:solidFill>
                  <a:srgbClr val="000000"/>
                </a:solidFill>
                <a:latin typeface="Times New Roman"/>
                <a:ea typeface="+mn-ea"/>
              </a:rPr>
              <a:t>&lt;number&gt;</a:t>
            </a:fld>
            <a:endParaRPr b="0" lang="en-IE" sz="1400" spc="-1" strike="noStrike">
              <a:latin typeface="Times New Roman"/>
            </a:endParaRPr>
          </a:p>
        </p:txBody>
      </p:sp>
      <p:sp>
        <p:nvSpPr>
          <p:cNvPr id="861" name="PlaceHolder 2"/>
          <p:cNvSpPr>
            <a:spLocks noGrp="1"/>
          </p:cNvSpPr>
          <p:nvPr>
            <p:ph type="sldImg"/>
          </p:nvPr>
        </p:nvSpPr>
        <p:spPr>
          <a:xfrm>
            <a:off x="217440" y="812880"/>
            <a:ext cx="7123320" cy="4007160"/>
          </a:xfrm>
          <a:prstGeom prst="rect">
            <a:avLst/>
          </a:prstGeom>
          <a:ln w="0">
            <a:noFill/>
          </a:ln>
        </p:spPr>
      </p:sp>
      <p:sp>
        <p:nvSpPr>
          <p:cNvPr id="862" name="PlaceHolder 3"/>
          <p:cNvSpPr>
            <a:spLocks noGrp="1"/>
          </p:cNvSpPr>
          <p:nvPr>
            <p:ph type="body"/>
          </p:nvPr>
        </p:nvSpPr>
        <p:spPr>
          <a:xfrm>
            <a:off x="756000" y="5078520"/>
            <a:ext cx="6046200" cy="4809600"/>
          </a:xfrm>
          <a:prstGeom prst="rect">
            <a:avLst/>
          </a:prstGeom>
          <a:noFill/>
          <a:ln w="0">
            <a:noFill/>
          </a:ln>
        </p:spPr>
        <p:txBody>
          <a:bodyPr lIns="0" rIns="0" tIns="0" bIns="0" anchor="t">
            <a:noAutofit/>
          </a:bodyPr>
          <a:p>
            <a:endParaRPr b="0" lang="en-IE"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sldImg"/>
          </p:nvPr>
        </p:nvSpPr>
        <p:spPr>
          <a:xfrm>
            <a:off x="685800" y="1143000"/>
            <a:ext cx="5486040" cy="3085920"/>
          </a:xfrm>
          <a:prstGeom prst="rect">
            <a:avLst/>
          </a:prstGeom>
          <a:ln w="0">
            <a:noFill/>
          </a:ln>
        </p:spPr>
      </p:sp>
      <p:sp>
        <p:nvSpPr>
          <p:cNvPr id="83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US" sz="1200" spc="-1" strike="noStrike">
                <a:solidFill>
                  <a:srgbClr val="000000"/>
                </a:solidFill>
                <a:latin typeface="+mn-lt"/>
                <a:ea typeface="+mn-ea"/>
              </a:rPr>
              <a:t>. From the time you are born to around the time you turn 30, your muscles grow larger and stronger. But at some point in your 30s, you start to lose muscle mass and function. </a:t>
            </a:r>
            <a:r>
              <a:rPr b="0" lang="en-IE" sz="1200" spc="-1" strike="noStrike">
                <a:solidFill>
                  <a:srgbClr val="000000"/>
                </a:solidFill>
                <a:latin typeface="+mn-lt"/>
                <a:ea typeface="+mn-ea"/>
              </a:rPr>
              <a:t>No matter the lifestyle, everybody is going to loss between 3 to 8% of muscle mass per decade after age 30, </a:t>
            </a:r>
            <a:r>
              <a:rPr b="0" lang="en-US" sz="1200" spc="-1" strike="noStrike">
                <a:solidFill>
                  <a:srgbClr val="000000"/>
                </a:solidFill>
                <a:latin typeface="+mn-lt"/>
                <a:ea typeface="+mn-ea"/>
              </a:rPr>
              <a:t>and this rate of decline is even higher after the age of 60. </a:t>
            </a:r>
            <a:r>
              <a:rPr b="0" lang="en-IE" sz="1200" spc="-1" strike="noStrike">
                <a:solidFill>
                  <a:srgbClr val="000000"/>
                </a:solidFill>
                <a:latin typeface="+mn-lt"/>
                <a:ea typeface="+mn-ea"/>
              </a:rPr>
              <a:t>Sarcopenia is associated with detrimental clinical outcomes, such as a reduced quality of life, frailty, an increased risk of falls, fractures, hospitalization, and mortality. </a:t>
            </a:r>
            <a:endParaRPr b="0" lang="en-IE" sz="1200" spc="-1" strike="noStrike">
              <a:latin typeface="Arial"/>
            </a:endParaRPr>
          </a:p>
        </p:txBody>
      </p:sp>
      <p:sp>
        <p:nvSpPr>
          <p:cNvPr id="838"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algn="r">
              <a:lnSpc>
                <a:spcPct val="100000"/>
              </a:lnSpc>
              <a:buNone/>
              <a:defRPr b="0" lang="en-IE" sz="1200" spc="-1" strike="noStrike">
                <a:solidFill>
                  <a:srgbClr val="000000"/>
                </a:solidFill>
                <a:latin typeface="+mn-lt"/>
                <a:ea typeface="+mn-ea"/>
              </a:defRPr>
            </a:lvl1pPr>
          </a:lstStyle>
          <a:p>
            <a:pPr algn="r">
              <a:lnSpc>
                <a:spcPct val="100000"/>
              </a:lnSpc>
              <a:buNone/>
            </a:pPr>
            <a:fld id="{0113D0AE-8918-4FCB-9C69-11C73771CAC5}"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3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3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3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EBBDEA82-A48A-4FDB-9059-73B109DDAB5E}" type="slidenum">
              <a:t>&lt;#&gt;</a:t>
            </a:fld>
          </a:p>
        </p:txBody>
      </p:sp>
      <p:sp>
        <p:nvSpPr>
          <p:cNvPr id="4" name="PlaceHolder 3"/>
          <p:cNvSpPr>
            <a:spLocks noGrp="1"/>
          </p:cNvSpPr>
          <p:nvPr>
            <p:ph type="dt" idx="1"/>
          </p:nvPr>
        </p:nvSpPr>
        <p:spPr/>
        <p:txBody>
          <a:bodyPr/>
          <a:p>
            <a:r>
              <a:rPr lang="en-IE"/>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5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5CBACEA-0490-4762-AF41-CA6861FFCCFC}" type="slidenum">
              <a:t>&lt;#&gt;</a:t>
            </a:fld>
          </a:p>
        </p:txBody>
      </p:sp>
      <p:sp>
        <p:nvSpPr>
          <p:cNvPr id="6" name="PlaceHolder 5"/>
          <p:cNvSpPr>
            <a:spLocks noGrp="1"/>
          </p:cNvSpPr>
          <p:nvPr>
            <p:ph type="dt" idx="1"/>
          </p:nvPr>
        </p:nvSpPr>
        <p:spPr/>
        <p:txBody>
          <a:bodyPr/>
          <a:p>
            <a:r>
              <a:rPr lang="en-IE"/>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5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7D0BD33-D0BB-4734-87D2-2B99CE6F3960}" type="slidenum">
              <a:t>&lt;#&gt;</a:t>
            </a:fld>
          </a:p>
        </p:txBody>
      </p:sp>
      <p:sp>
        <p:nvSpPr>
          <p:cNvPr id="6" name="PlaceHolder 5"/>
          <p:cNvSpPr>
            <a:spLocks noGrp="1"/>
          </p:cNvSpPr>
          <p:nvPr>
            <p:ph type="dt" idx="1"/>
          </p:nvPr>
        </p:nvSpPr>
        <p:spPr/>
        <p:txBody>
          <a:bodyPr/>
          <a:p>
            <a:r>
              <a:rPr lang="en-IE"/>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3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BDFF77F-11B9-4156-9917-9CC320160208}" type="slidenum">
              <a:t>&lt;#&gt;</a:t>
            </a:fld>
          </a:p>
        </p:txBody>
      </p:sp>
      <p:sp>
        <p:nvSpPr>
          <p:cNvPr id="7" name="PlaceHolder 6"/>
          <p:cNvSpPr>
            <a:spLocks noGrp="1"/>
          </p:cNvSpPr>
          <p:nvPr>
            <p:ph type="dt" idx="1"/>
          </p:nvPr>
        </p:nvSpPr>
        <p:spPr/>
        <p:txBody>
          <a:bodyPr/>
          <a:p>
            <a:r>
              <a:rPr lang="en-IE"/>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121B19C-7408-466F-BF07-98B111FD509C}" type="slidenum">
              <a:t>&lt;#&gt;</a:t>
            </a:fld>
          </a:p>
        </p:txBody>
      </p:sp>
      <p:sp>
        <p:nvSpPr>
          <p:cNvPr id="5" name="PlaceHolder 4"/>
          <p:cNvSpPr>
            <a:spLocks noGrp="1"/>
          </p:cNvSpPr>
          <p:nvPr>
            <p:ph type="dt" idx="1"/>
          </p:nvPr>
        </p:nvSpPr>
        <p:spPr/>
        <p:txBody>
          <a:bodyPr/>
          <a:p>
            <a:r>
              <a:rPr lang="en-IE"/>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653ECD3-28EC-443B-8180-99A578F01EC5}" type="slidenum">
              <a:t>&lt;#&gt;</a:t>
            </a:fld>
          </a:p>
        </p:txBody>
      </p:sp>
      <p:sp>
        <p:nvSpPr>
          <p:cNvPr id="5" name="PlaceHolder 4"/>
          <p:cNvSpPr>
            <a:spLocks noGrp="1"/>
          </p:cNvSpPr>
          <p:nvPr>
            <p:ph type="dt" idx="1"/>
          </p:nvPr>
        </p:nvSpPr>
        <p:spPr/>
        <p:txBody>
          <a:bodyPr/>
          <a:p>
            <a:r>
              <a:rPr lang="en-IE"/>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6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3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CBCEF0E-7A45-42F6-A72A-AFC7031E00AF}" type="slidenum">
              <a:t>&lt;#&gt;</a:t>
            </a:fld>
          </a:p>
        </p:txBody>
      </p:sp>
      <p:sp>
        <p:nvSpPr>
          <p:cNvPr id="8" name="PlaceHolder 7"/>
          <p:cNvSpPr>
            <a:spLocks noGrp="1"/>
          </p:cNvSpPr>
          <p:nvPr>
            <p:ph type="dt" idx="1"/>
          </p:nvPr>
        </p:nvSpPr>
        <p:spPr/>
        <p:txBody>
          <a:bodyPr/>
          <a:p>
            <a:r>
              <a:rPr lang="en-IE"/>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6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3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7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98E5322-054F-4633-ABAD-588475F31F25}" type="slidenum">
              <a:t>&lt;#&gt;</a:t>
            </a:fld>
          </a:p>
        </p:txBody>
      </p:sp>
      <p:sp>
        <p:nvSpPr>
          <p:cNvPr id="8" name="PlaceHolder 7"/>
          <p:cNvSpPr>
            <a:spLocks noGrp="1"/>
          </p:cNvSpPr>
          <p:nvPr>
            <p:ph type="dt" idx="1"/>
          </p:nvPr>
        </p:nvSpPr>
        <p:spPr/>
        <p:txBody>
          <a:bodyPr/>
          <a:p>
            <a:r>
              <a:rPr lang="en-IE"/>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7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A6D2EA9-4178-4503-A0AC-EA9D6007958E}" type="slidenum">
              <a:t>&lt;#&gt;</a:t>
            </a:fld>
          </a:p>
        </p:txBody>
      </p:sp>
      <p:sp>
        <p:nvSpPr>
          <p:cNvPr id="8" name="PlaceHolder 7"/>
          <p:cNvSpPr>
            <a:spLocks noGrp="1"/>
          </p:cNvSpPr>
          <p:nvPr>
            <p:ph type="dt" idx="1"/>
          </p:nvPr>
        </p:nvSpPr>
        <p:spPr/>
        <p:txBody>
          <a:bodyPr/>
          <a:p>
            <a:r>
              <a:rPr lang="en-IE"/>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7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7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D34630F-9F0F-43D4-A6E6-DC6A35C5185D}" type="slidenum">
              <a:t>&lt;#&gt;</a:t>
            </a:fld>
          </a:p>
        </p:txBody>
      </p:sp>
      <p:sp>
        <p:nvSpPr>
          <p:cNvPr id="7" name="PlaceHolder 6"/>
          <p:cNvSpPr>
            <a:spLocks noGrp="1"/>
          </p:cNvSpPr>
          <p:nvPr>
            <p:ph type="dt" idx="1"/>
          </p:nvPr>
        </p:nvSpPr>
        <p:spPr/>
        <p:txBody>
          <a:bodyPr/>
          <a:p>
            <a:r>
              <a:rPr lang="en-IE"/>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8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8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B069EFD-E6B3-4365-872B-09B546F54DB8}" type="slidenum">
              <a:t>&lt;#&gt;</a:t>
            </a:fld>
          </a:p>
        </p:txBody>
      </p:sp>
      <p:sp>
        <p:nvSpPr>
          <p:cNvPr id="9" name="PlaceHolder 8"/>
          <p:cNvSpPr>
            <a:spLocks noGrp="1"/>
          </p:cNvSpPr>
          <p:nvPr>
            <p:ph type="dt" idx="1"/>
          </p:nvPr>
        </p:nvSpPr>
        <p:spPr/>
        <p:txBody>
          <a:bodyPr/>
          <a:p>
            <a:r>
              <a:rPr lang="en-IE"/>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8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8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8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8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8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9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5358B6AD-D775-4C50-8848-6BA547F4EB49}" type="slidenum">
              <a:t>&lt;#&gt;</a:t>
            </a:fld>
          </a:p>
        </p:txBody>
      </p:sp>
      <p:sp>
        <p:nvSpPr>
          <p:cNvPr id="11" name="PlaceHolder 10"/>
          <p:cNvSpPr>
            <a:spLocks noGrp="1"/>
          </p:cNvSpPr>
          <p:nvPr>
            <p:ph type="dt" idx="1"/>
          </p:nvPr>
        </p:nvSpPr>
        <p:spPr/>
        <p:txBody>
          <a:bodyPr/>
          <a:p>
            <a:r>
              <a:rPr lang="en-IE"/>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9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3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4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0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4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4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4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0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4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1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41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1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4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2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42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2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2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2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2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42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8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8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8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9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9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0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0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0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0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1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1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1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1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1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1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2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2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1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3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13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1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3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3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4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4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4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4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4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5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5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5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5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5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5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6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1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1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7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1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7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7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7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8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8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8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8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8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9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9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9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9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9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2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2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2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1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1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1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2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2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2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2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2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3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3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3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3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24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4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24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2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5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5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5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5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6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6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6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6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6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6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6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7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7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7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27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8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2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8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E" sz="3200" spc="-1" strike="noStrike">
              <a:latin typeface="Arial"/>
            </a:endParaRPr>
          </a:p>
        </p:txBody>
      </p:sp>
      <p:sp>
        <p:nvSpPr>
          <p:cNvPr id="28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8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9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9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9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2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2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0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0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0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0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0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0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
        <p:nvSpPr>
          <p:cNvPr id="30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E"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E" sz="4400" spc="-1" strike="noStrike">
              <a:latin typeface="Arial"/>
            </a:endParaRPr>
          </a:p>
        </p:txBody>
      </p:sp>
      <p:sp>
        <p:nvSpPr>
          <p:cNvPr id="3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E"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4.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E" sz="4400" spc="-1" strike="noStrike">
                <a:latin typeface="Arial"/>
              </a:rPr>
              <a:t>Click to edit the title text format</a:t>
            </a:r>
            <a:endParaRPr b="0" lang="en-IE"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7" name="Rectangle 6"/>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48" name="Rectangle 8"/>
          <p:cNvSpPr/>
          <p:nvPr/>
        </p:nvSpPr>
        <p:spPr>
          <a:xfrm>
            <a:off x="0" y="6334200"/>
            <a:ext cx="1219176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49" name="Straight Connector 9"/>
          <p:cNvSpPr/>
          <p:nvPr/>
        </p:nvSpPr>
        <p:spPr>
          <a:xfrm>
            <a:off x="1193400" y="1737720"/>
            <a:ext cx="996696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350"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85000"/>
              </a:lnSpc>
              <a:buNone/>
            </a:pPr>
            <a:r>
              <a:rPr b="0" lang="en-US" sz="4800" spc="-52" strike="noStrike">
                <a:solidFill>
                  <a:srgbClr val="404040"/>
                </a:solidFill>
                <a:latin typeface="Calibri Light"/>
              </a:rPr>
              <a:t>Click to edit Master title style</a:t>
            </a:r>
            <a:endParaRPr b="0" lang="en-US" sz="4800" spc="-1" strike="noStrike">
              <a:solidFill>
                <a:srgbClr val="000000"/>
              </a:solidFill>
              <a:latin typeface="Calibri"/>
            </a:endParaRPr>
          </a:p>
        </p:txBody>
      </p:sp>
      <p:sp>
        <p:nvSpPr>
          <p:cNvPr id="351" name="PlaceHolder 2"/>
          <p:cNvSpPr>
            <a:spLocks noGrp="1"/>
          </p:cNvSpPr>
          <p:nvPr>
            <p:ph type="body"/>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32d91"/>
              </a:buClr>
              <a:buFont typeface="Calibri"/>
              <a:buChar char=" "/>
            </a:pPr>
            <a:r>
              <a:rPr b="0" lang="en-US" sz="2000" spc="-1" strike="noStrike">
                <a:solidFill>
                  <a:srgbClr val="404040"/>
                </a:solidFill>
                <a:latin typeface="Calibri"/>
              </a:rPr>
              <a:t>Edit Master text styles</a:t>
            </a:r>
            <a:endParaRPr b="0" lang="en-US" sz="2000" spc="-1" strike="noStrike">
              <a:solidFill>
                <a:srgbClr val="404040"/>
              </a:solidFill>
              <a:latin typeface="Calibri"/>
            </a:endParaRPr>
          </a:p>
          <a:p>
            <a:pPr lvl="1" marL="384120" indent="-182880">
              <a:lnSpc>
                <a:spcPct val="90000"/>
              </a:lnSpc>
              <a:spcBef>
                <a:spcPts val="201"/>
              </a:spcBef>
              <a:spcAft>
                <a:spcPts val="400"/>
              </a:spcAft>
              <a:buClr>
                <a:srgbClr val="e32d91"/>
              </a:buClr>
              <a:buFont typeface="Calibri"/>
              <a:buChar char="◦"/>
            </a:pPr>
            <a:r>
              <a:rPr b="0" lang="en-US" sz="1800" spc="-1" strike="noStrike">
                <a:solidFill>
                  <a:srgbClr val="404040"/>
                </a:solidFill>
                <a:latin typeface="Calibri"/>
              </a:rPr>
              <a:t>Second level</a:t>
            </a:r>
            <a:endParaRPr b="0" lang="en-US" sz="1800" spc="-1" strike="noStrike">
              <a:solidFill>
                <a:srgbClr val="404040"/>
              </a:solidFill>
              <a:latin typeface="Calibri"/>
            </a:endParaRPr>
          </a:p>
          <a:p>
            <a:pPr lvl="2" marL="567000" indent="-182880">
              <a:lnSpc>
                <a:spcPct val="90000"/>
              </a:lnSpc>
              <a:spcBef>
                <a:spcPts val="201"/>
              </a:spcBef>
              <a:spcAft>
                <a:spcPts val="400"/>
              </a:spcAft>
              <a:buClr>
                <a:srgbClr val="e32d91"/>
              </a:buClr>
              <a:buFont typeface="Calibri"/>
              <a:buChar char="◦"/>
            </a:pPr>
            <a:r>
              <a:rPr b="0" lang="en-US" sz="1400" spc="-1" strike="noStrike">
                <a:solidFill>
                  <a:srgbClr val="404040"/>
                </a:solidFill>
                <a:latin typeface="Calibri"/>
              </a:rPr>
              <a:t>Third level</a:t>
            </a:r>
            <a:endParaRPr b="0" lang="en-US" sz="1400" spc="-1" strike="noStrike">
              <a:solidFill>
                <a:srgbClr val="404040"/>
              </a:solidFill>
              <a:latin typeface="Calibri"/>
            </a:endParaRPr>
          </a:p>
          <a:p>
            <a:pPr lvl="3" marL="749880" indent="-182880">
              <a:lnSpc>
                <a:spcPct val="90000"/>
              </a:lnSpc>
              <a:spcBef>
                <a:spcPts val="201"/>
              </a:spcBef>
              <a:spcAft>
                <a:spcPts val="400"/>
              </a:spcAft>
              <a:buClr>
                <a:srgbClr val="e32d91"/>
              </a:buClr>
              <a:buFont typeface="Calibri"/>
              <a:buChar char="◦"/>
            </a:pPr>
            <a:r>
              <a:rPr b="0" lang="en-US" sz="1400" spc="-1" strike="noStrike">
                <a:solidFill>
                  <a:srgbClr val="404040"/>
                </a:solidFill>
                <a:latin typeface="Calibri"/>
              </a:rPr>
              <a:t>Fourth level</a:t>
            </a:r>
            <a:endParaRPr b="0" lang="en-US" sz="1400" spc="-1" strike="noStrike">
              <a:solidFill>
                <a:srgbClr val="404040"/>
              </a:solidFill>
              <a:latin typeface="Calibri"/>
            </a:endParaRPr>
          </a:p>
          <a:p>
            <a:pPr lvl="4" marL="932760" indent="-182880">
              <a:lnSpc>
                <a:spcPct val="90000"/>
              </a:lnSpc>
              <a:spcBef>
                <a:spcPts val="201"/>
              </a:spcBef>
              <a:spcAft>
                <a:spcPts val="400"/>
              </a:spcAft>
              <a:buClr>
                <a:srgbClr val="e32d91"/>
              </a:buClr>
              <a:buFont typeface="Calibri"/>
              <a:buChar char="◦"/>
            </a:pPr>
            <a:r>
              <a:rPr b="0" lang="en-US" sz="1400" spc="-1" strike="noStrike">
                <a:solidFill>
                  <a:srgbClr val="404040"/>
                </a:solidFill>
                <a:latin typeface="Calibri"/>
              </a:rPr>
              <a:t>Fifth level</a:t>
            </a:r>
            <a:endParaRPr b="0" lang="en-US" sz="1400" spc="-1" strike="noStrike">
              <a:solidFill>
                <a:srgbClr val="404040"/>
              </a:solidFill>
              <a:latin typeface="Calibri"/>
            </a:endParaRPr>
          </a:p>
        </p:txBody>
      </p:sp>
      <p:sp>
        <p:nvSpPr>
          <p:cNvPr id="352" name="PlaceHolder 3"/>
          <p:cNvSpPr>
            <a:spLocks noGrp="1"/>
          </p:cNvSpPr>
          <p:nvPr>
            <p:ph type="dt" idx="1"/>
          </p:nvPr>
        </p:nvSpPr>
        <p:spPr>
          <a:xfrm>
            <a:off x="1097280" y="6459840"/>
            <a:ext cx="2471760" cy="364680"/>
          </a:xfrm>
          <a:prstGeom prst="rect">
            <a:avLst/>
          </a:prstGeom>
          <a:noFill/>
          <a:ln w="0">
            <a:noFill/>
          </a:ln>
        </p:spPr>
        <p:txBody>
          <a:bodyPr anchor="ctr">
            <a:noAutofit/>
          </a:bodyPr>
          <a:lstStyle>
            <a:lvl1pPr>
              <a:lnSpc>
                <a:spcPct val="100000"/>
              </a:lnSpc>
              <a:buNone/>
              <a:defRPr b="0" lang="en-US" sz="900" spc="-1" strike="noStrike">
                <a:solidFill>
                  <a:srgbClr val="ffffff"/>
                </a:solidFill>
                <a:latin typeface="Calibri"/>
              </a:defRPr>
            </a:lvl1pPr>
          </a:lstStyle>
          <a:p>
            <a:pPr>
              <a:lnSpc>
                <a:spcPct val="100000"/>
              </a:lnSpc>
              <a:buNone/>
            </a:pPr>
            <a:r>
              <a:rPr b="0" lang="en-US" sz="900" spc="-1" strike="noStrike">
                <a:solidFill>
                  <a:srgbClr val="ffffff"/>
                </a:solidFill>
                <a:latin typeface="Calibri"/>
              </a:rPr>
              <a:t>&lt;date/time&gt;</a:t>
            </a:r>
            <a:endParaRPr b="0" lang="en-IE" sz="900" spc="-1" strike="noStrike">
              <a:latin typeface="Times New Roman"/>
            </a:endParaRPr>
          </a:p>
        </p:txBody>
      </p:sp>
      <p:sp>
        <p:nvSpPr>
          <p:cNvPr id="353" name="PlaceHolder 4"/>
          <p:cNvSpPr>
            <a:spLocks noGrp="1"/>
          </p:cNvSpPr>
          <p:nvPr>
            <p:ph type="ftr" idx="2"/>
          </p:nvPr>
        </p:nvSpPr>
        <p:spPr>
          <a:xfrm>
            <a:off x="3686040" y="6459840"/>
            <a:ext cx="4822560" cy="364680"/>
          </a:xfrm>
          <a:prstGeom prst="rect">
            <a:avLst/>
          </a:prstGeom>
          <a:noFill/>
          <a:ln w="0">
            <a:noFill/>
          </a:ln>
        </p:spPr>
        <p:txBody>
          <a:bodyPr anchor="ctr">
            <a:noAutofit/>
          </a:bodyPr>
          <a:lstStyle>
            <a:lvl1pPr algn="ctr">
              <a:buNone/>
              <a:defRPr b="0" lang="en-IE" sz="1400" spc="-1" strike="noStrike">
                <a:latin typeface="Times New Roman"/>
              </a:defRPr>
            </a:lvl1pPr>
          </a:lstStyle>
          <a:p>
            <a:pPr algn="ctr">
              <a:buNone/>
            </a:pPr>
            <a:r>
              <a:rPr b="0" lang="en-IE" sz="1400" spc="-1" strike="noStrike">
                <a:latin typeface="Times New Roman"/>
              </a:rPr>
              <a:t>&lt;footer&gt;</a:t>
            </a:r>
            <a:endParaRPr b="0" lang="en-IE" sz="1400" spc="-1" strike="noStrike">
              <a:latin typeface="Times New Roman"/>
            </a:endParaRPr>
          </a:p>
        </p:txBody>
      </p:sp>
      <p:sp>
        <p:nvSpPr>
          <p:cNvPr id="354" name="PlaceHolder 5"/>
          <p:cNvSpPr>
            <a:spLocks noGrp="1"/>
          </p:cNvSpPr>
          <p:nvPr>
            <p:ph type="sldNum" idx="3"/>
          </p:nvPr>
        </p:nvSpPr>
        <p:spPr>
          <a:xfrm>
            <a:off x="9900360" y="6459840"/>
            <a:ext cx="1311840" cy="364680"/>
          </a:xfrm>
          <a:prstGeom prst="rect">
            <a:avLst/>
          </a:prstGeom>
          <a:noFill/>
          <a:ln w="0">
            <a:noFill/>
          </a:ln>
        </p:spPr>
        <p:txBody>
          <a:bodyPr anchor="ctr">
            <a:noAutofit/>
          </a:bodyPr>
          <a:lstStyle>
            <a:lvl1pPr algn="r">
              <a:lnSpc>
                <a:spcPct val="100000"/>
              </a:lnSpc>
              <a:buNone/>
              <a:defRPr b="0" lang="en-IE" sz="1050" spc="-1" strike="noStrike">
                <a:solidFill>
                  <a:srgbClr val="ffffff"/>
                </a:solidFill>
                <a:latin typeface="Calibri"/>
              </a:defRPr>
            </a:lvl1pPr>
          </a:lstStyle>
          <a:p>
            <a:pPr algn="r">
              <a:lnSpc>
                <a:spcPct val="100000"/>
              </a:lnSpc>
              <a:buNone/>
            </a:pPr>
            <a:fld id="{1BCA0445-CA0C-4E67-A0EF-C691D76523FE}" type="slidenum">
              <a:rPr b="0" lang="en-IE" sz="1050" spc="-1" strike="noStrike">
                <a:solidFill>
                  <a:srgbClr val="ffffff"/>
                </a:solidFill>
                <a:latin typeface="Calibri"/>
              </a:rPr>
              <a:t>&lt;number&gt;</a:t>
            </a:fld>
            <a:endParaRPr b="0" lang="en-IE"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1" name="PlaceHolder 1"/>
          <p:cNvSpPr>
            <a:spLocks noGrp="1"/>
          </p:cNvSpPr>
          <p:nvPr>
            <p:ph type="title"/>
          </p:nvPr>
        </p:nvSpPr>
        <p:spPr>
          <a:xfrm>
            <a:off x="778680" y="814320"/>
            <a:ext cx="9143640" cy="755640"/>
          </a:xfrm>
          <a:prstGeom prst="rect">
            <a:avLst/>
          </a:prstGeom>
          <a:noFill/>
          <a:ln w="0">
            <a:noFill/>
          </a:ln>
        </p:spPr>
        <p:txBody>
          <a:bodyPr anchor="t">
            <a:noAutofit/>
          </a:bodyPr>
          <a:p>
            <a:pPr>
              <a:lnSpc>
                <a:spcPct val="90000"/>
              </a:lnSpc>
              <a:buNone/>
            </a:pPr>
            <a:r>
              <a:rPr b="1" lang="en-GB" sz="4400" spc="-1" strike="noStrike">
                <a:solidFill>
                  <a:srgbClr val="4d1282"/>
                </a:solidFill>
                <a:latin typeface="Arial"/>
              </a:rPr>
              <a:t>Click to edit Master title style</a:t>
            </a:r>
            <a:endParaRPr b="0" lang="en-US" sz="4400" spc="-1" strike="noStrike">
              <a:solidFill>
                <a:srgbClr val="000000"/>
              </a:solidFill>
              <a:latin typeface="Calibri"/>
            </a:endParaRPr>
          </a:p>
        </p:txBody>
      </p:sp>
      <p:sp>
        <p:nvSpPr>
          <p:cNvPr id="392" name="PlaceHolder 2"/>
          <p:cNvSpPr>
            <a:spLocks noGrp="1"/>
          </p:cNvSpPr>
          <p:nvPr>
            <p:ph type="body"/>
          </p:nvPr>
        </p:nvSpPr>
        <p:spPr>
          <a:xfrm>
            <a:off x="778680" y="2235600"/>
            <a:ext cx="9143640" cy="3598200"/>
          </a:xfrm>
          <a:prstGeom prst="rect">
            <a:avLst/>
          </a:prstGeom>
          <a:noFill/>
          <a:ln w="0">
            <a:noFill/>
          </a:ln>
        </p:spPr>
        <p:txBody>
          <a:bodyPr anchor="t">
            <a:noAutofit/>
          </a:bodyPr>
          <a:p>
            <a:pPr>
              <a:lnSpc>
                <a:spcPct val="90000"/>
              </a:lnSpc>
              <a:spcBef>
                <a:spcPts val="1001"/>
              </a:spcBef>
              <a:buNone/>
              <a:tabLst>
                <a:tab algn="l" pos="0"/>
              </a:tabLst>
            </a:pPr>
            <a:r>
              <a:rPr b="0" lang="en-GB" sz="2000" spc="-1" strike="noStrike">
                <a:solidFill>
                  <a:srgbClr val="000000"/>
                </a:solidFill>
                <a:latin typeface="Arial"/>
              </a:rPr>
              <a:t>Click to edit Master text styles</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 name="Picture 2" descr=""/>
          <p:cNvPicPr/>
          <p:nvPr/>
        </p:nvPicPr>
        <p:blipFill>
          <a:blip r:embed="rId2"/>
          <a:stretch/>
        </p:blipFill>
        <p:spPr>
          <a:xfrm>
            <a:off x="0" y="0"/>
            <a:ext cx="12190320" cy="6856200"/>
          </a:xfrm>
          <a:prstGeom prst="rect">
            <a:avLst/>
          </a:prstGeom>
          <a:ln w="0">
            <a:noFill/>
          </a:ln>
        </p:spPr>
      </p:pic>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E" sz="4400" spc="-1" strike="noStrike">
                <a:latin typeface="Arial"/>
              </a:rPr>
              <a:t>Click to edit the title text format</a:t>
            </a:r>
            <a:endParaRPr b="0" lang="en-IE" sz="4400" spc="-1" strike="noStrike">
              <a:latin typeface="Arial"/>
            </a:endParaRPr>
          </a:p>
        </p:txBody>
      </p:sp>
      <p:sp>
        <p:nvSpPr>
          <p:cNvPr id="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7" name="Picture 2" descr=""/>
          <p:cNvPicPr/>
          <p:nvPr/>
        </p:nvPicPr>
        <p:blipFill>
          <a:blip r:embed="rId2"/>
          <a:stretch/>
        </p:blipFill>
        <p:spPr>
          <a:xfrm>
            <a:off x="0" y="0"/>
            <a:ext cx="12190320" cy="6856200"/>
          </a:xfrm>
          <a:prstGeom prst="rect">
            <a:avLst/>
          </a:prstGeom>
          <a:ln w="0">
            <a:noFill/>
          </a:ln>
        </p:spPr>
      </p:pic>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E" sz="4400" spc="-1" strike="noStrike">
                <a:latin typeface="Arial"/>
              </a:rPr>
              <a:t>Click to edit the title text format</a:t>
            </a:r>
            <a:endParaRPr b="0" lang="en-IE" sz="4400" spc="-1" strike="noStrike">
              <a:latin typeface="Arial"/>
            </a:endParaRPr>
          </a:p>
        </p:txBody>
      </p:sp>
      <p:sp>
        <p:nvSpPr>
          <p:cNvPr id="7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6" name="Picture 2" descr=""/>
          <p:cNvPicPr/>
          <p:nvPr/>
        </p:nvPicPr>
        <p:blipFill>
          <a:blip r:embed="rId2"/>
          <a:stretch/>
        </p:blipFill>
        <p:spPr>
          <a:xfrm>
            <a:off x="0" y="0"/>
            <a:ext cx="12190320" cy="6856200"/>
          </a:xfrm>
          <a:prstGeom prst="rect">
            <a:avLst/>
          </a:prstGeom>
          <a:ln w="0">
            <a:noFill/>
          </a:ln>
        </p:spPr>
      </p:pic>
      <p:sp>
        <p:nvSpPr>
          <p:cNvPr id="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E" sz="4400" spc="-1" strike="noStrike">
                <a:latin typeface="Arial"/>
              </a:rPr>
              <a:t>Click to edit the title text format</a:t>
            </a:r>
            <a:endParaRPr b="0" lang="en-IE" sz="4400" spc="-1" strike="noStrike">
              <a:latin typeface="Arial"/>
            </a:endParaRPr>
          </a:p>
        </p:txBody>
      </p:sp>
      <p:sp>
        <p:nvSpPr>
          <p:cNvPr id="11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E" sz="4400" spc="-1" strike="noStrike">
                <a:latin typeface="Arial"/>
              </a:rPr>
              <a:t>Click to edit the title text format</a:t>
            </a:r>
            <a:endParaRPr b="0" lang="en-IE" sz="4400" spc="-1" strike="noStrike">
              <a:latin typeface="Arial"/>
            </a:endParaRPr>
          </a:p>
        </p:txBody>
      </p:sp>
      <p:sp>
        <p:nvSpPr>
          <p:cNvPr id="15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E" sz="4400" spc="-1" strike="noStrike">
                <a:latin typeface="Arial"/>
              </a:rPr>
              <a:t>Click to edit the title text format</a:t>
            </a:r>
            <a:endParaRPr b="0" lang="en-IE" sz="4400" spc="-1" strike="noStrike">
              <a:latin typeface="Arial"/>
            </a:endParaRPr>
          </a:p>
        </p:txBody>
      </p:sp>
      <p:sp>
        <p:nvSpPr>
          <p:cNvPr id="19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IE" sz="1800" spc="-1" strike="noStrike">
                <a:latin typeface="Arial"/>
              </a:rPr>
              <a:t>Click to edit the title text format</a:t>
            </a:r>
            <a:endParaRPr b="0" lang="en-IE" sz="1800" spc="-1" strike="noStrike">
              <a:latin typeface="Arial"/>
            </a:endParaRPr>
          </a:p>
        </p:txBody>
      </p:sp>
      <p:sp>
        <p:nvSpPr>
          <p:cNvPr id="232"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800" spc="-1" strike="noStrike">
                <a:latin typeface="Arial"/>
              </a:rPr>
              <a:t>Click to edit the outline text format</a:t>
            </a:r>
            <a:endParaRPr b="0" lang="en-IE" sz="1800" spc="-1" strike="noStrike">
              <a:latin typeface="Arial"/>
            </a:endParaRPr>
          </a:p>
          <a:p>
            <a:pPr lvl="1" marL="864000" indent="-324000">
              <a:spcBef>
                <a:spcPts val="1134"/>
              </a:spcBef>
              <a:buClr>
                <a:srgbClr val="000000"/>
              </a:buClr>
              <a:buSzPct val="75000"/>
              <a:buFont typeface="Symbol" charset="2"/>
              <a:buChar char=""/>
            </a:pPr>
            <a:r>
              <a:rPr b="0" lang="en-IE" sz="1800" spc="-1" strike="noStrike">
                <a:latin typeface="Arial"/>
              </a:rPr>
              <a:t>Second Outline Level</a:t>
            </a:r>
            <a:endParaRPr b="0" lang="en-IE" sz="1800" spc="-1" strike="noStrike">
              <a:latin typeface="Arial"/>
            </a:endParaRPr>
          </a:p>
          <a:p>
            <a:pPr lvl="2" marL="1296000" indent="-288000">
              <a:spcBef>
                <a:spcPts val="850"/>
              </a:spcBef>
              <a:buClr>
                <a:srgbClr val="000000"/>
              </a:buClr>
              <a:buSzPct val="45000"/>
              <a:buFont typeface="Wingdings" charset="2"/>
              <a:buChar char=""/>
            </a:pPr>
            <a:r>
              <a:rPr b="0" lang="en-IE" sz="1800" spc="-1" strike="noStrike">
                <a:latin typeface="Arial"/>
              </a:rPr>
              <a:t>Third Outline Level</a:t>
            </a:r>
            <a:endParaRPr b="0" lang="en-IE" sz="1800" spc="-1" strike="noStrike">
              <a:latin typeface="Arial"/>
            </a:endParaRPr>
          </a:p>
          <a:p>
            <a:pPr lvl="3" marL="1728000" indent="-216000">
              <a:spcBef>
                <a:spcPts val="567"/>
              </a:spcBef>
              <a:buClr>
                <a:srgbClr val="000000"/>
              </a:buClr>
              <a:buSzPct val="75000"/>
              <a:buFont typeface="Symbol" charset="2"/>
              <a:buChar char=""/>
            </a:pPr>
            <a:r>
              <a:rPr b="0" lang="en-IE" sz="1800" spc="-1" strike="noStrike">
                <a:latin typeface="Arial"/>
              </a:rPr>
              <a:t>Fourth Outline Level</a:t>
            </a:r>
            <a:endParaRPr b="0" lang="en-IE" sz="1800" spc="-1" strike="noStrike">
              <a:latin typeface="Arial"/>
            </a:endParaRPr>
          </a:p>
          <a:p>
            <a:pPr lvl="4" marL="2160000" indent="-216000">
              <a:spcBef>
                <a:spcPts val="283"/>
              </a:spcBef>
              <a:buClr>
                <a:srgbClr val="000000"/>
              </a:buClr>
              <a:buSzPct val="45000"/>
              <a:buFont typeface="Wingdings" charset="2"/>
              <a:buChar char=""/>
            </a:pPr>
            <a:r>
              <a:rPr b="0" lang="en-IE" sz="1800" spc="-1" strike="noStrike">
                <a:latin typeface="Arial"/>
              </a:rPr>
              <a:t>Fifth Outline Level</a:t>
            </a:r>
            <a:endParaRPr b="0" lang="en-IE" sz="1800" spc="-1" strike="noStrike">
              <a:latin typeface="Arial"/>
            </a:endParaRPr>
          </a:p>
          <a:p>
            <a:pPr lvl="5" marL="2592000" indent="-216000">
              <a:spcBef>
                <a:spcPts val="283"/>
              </a:spcBef>
              <a:buClr>
                <a:srgbClr val="000000"/>
              </a:buClr>
              <a:buSzPct val="45000"/>
              <a:buFont typeface="Wingdings" charset="2"/>
              <a:buChar char=""/>
            </a:pPr>
            <a:r>
              <a:rPr b="0" lang="en-IE" sz="1800" spc="-1" strike="noStrike">
                <a:latin typeface="Arial"/>
              </a:rPr>
              <a:t>Sixth Outline Level</a:t>
            </a:r>
            <a:endParaRPr b="0" lang="en-IE" sz="1800" spc="-1" strike="noStrike">
              <a:latin typeface="Arial"/>
            </a:endParaRPr>
          </a:p>
          <a:p>
            <a:pPr lvl="6" marL="3024000" indent="-216000">
              <a:spcBef>
                <a:spcPts val="283"/>
              </a:spcBef>
              <a:buClr>
                <a:srgbClr val="000000"/>
              </a:buClr>
              <a:buSzPct val="45000"/>
              <a:buFont typeface="Wingdings" charset="2"/>
              <a:buChar char=""/>
            </a:pPr>
            <a:r>
              <a:rPr b="0" lang="en-IE" sz="1800" spc="-1" strike="noStrike">
                <a:latin typeface="Arial"/>
              </a:rPr>
              <a:t>Seventh Outline Level</a:t>
            </a:r>
            <a:endParaRPr b="0" lang="en-IE" sz="1800" spc="-1" strike="noStrike">
              <a:latin typeface="Arial"/>
            </a:endParaRPr>
          </a:p>
        </p:txBody>
      </p:sp>
      <p:sp>
        <p:nvSpPr>
          <p:cNvPr id="233"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1800" spc="-1" strike="noStrike">
                <a:latin typeface="Arial"/>
              </a:rPr>
              <a:t>Click to edit the outline text format</a:t>
            </a:r>
            <a:endParaRPr b="0" lang="en-IE" sz="1800" spc="-1" strike="noStrike">
              <a:latin typeface="Arial"/>
            </a:endParaRPr>
          </a:p>
          <a:p>
            <a:pPr lvl="1" marL="864000" indent="-324000">
              <a:spcBef>
                <a:spcPts val="1134"/>
              </a:spcBef>
              <a:buClr>
                <a:srgbClr val="000000"/>
              </a:buClr>
              <a:buSzPct val="75000"/>
              <a:buFont typeface="Symbol" charset="2"/>
              <a:buChar char=""/>
            </a:pPr>
            <a:r>
              <a:rPr b="0" lang="en-IE" sz="1800" spc="-1" strike="noStrike">
                <a:latin typeface="Arial"/>
              </a:rPr>
              <a:t>Second Outline Level</a:t>
            </a:r>
            <a:endParaRPr b="0" lang="en-IE" sz="1800" spc="-1" strike="noStrike">
              <a:latin typeface="Arial"/>
            </a:endParaRPr>
          </a:p>
          <a:p>
            <a:pPr lvl="2" marL="1296000" indent="-288000">
              <a:spcBef>
                <a:spcPts val="850"/>
              </a:spcBef>
              <a:buClr>
                <a:srgbClr val="000000"/>
              </a:buClr>
              <a:buSzPct val="45000"/>
              <a:buFont typeface="Wingdings" charset="2"/>
              <a:buChar char=""/>
            </a:pPr>
            <a:r>
              <a:rPr b="0" lang="en-IE" sz="1800" spc="-1" strike="noStrike">
                <a:latin typeface="Arial"/>
              </a:rPr>
              <a:t>Third Outline Level</a:t>
            </a:r>
            <a:endParaRPr b="0" lang="en-IE" sz="1800" spc="-1" strike="noStrike">
              <a:latin typeface="Arial"/>
            </a:endParaRPr>
          </a:p>
          <a:p>
            <a:pPr lvl="3" marL="1728000" indent="-216000">
              <a:spcBef>
                <a:spcPts val="567"/>
              </a:spcBef>
              <a:buClr>
                <a:srgbClr val="000000"/>
              </a:buClr>
              <a:buSzPct val="75000"/>
              <a:buFont typeface="Symbol" charset="2"/>
              <a:buChar char=""/>
            </a:pPr>
            <a:r>
              <a:rPr b="0" lang="en-IE" sz="1800" spc="-1" strike="noStrike">
                <a:latin typeface="Arial"/>
              </a:rPr>
              <a:t>Fourth Outline Level</a:t>
            </a:r>
            <a:endParaRPr b="0" lang="en-IE" sz="1800" spc="-1" strike="noStrike">
              <a:latin typeface="Arial"/>
            </a:endParaRPr>
          </a:p>
          <a:p>
            <a:pPr lvl="4" marL="2160000" indent="-216000">
              <a:spcBef>
                <a:spcPts val="283"/>
              </a:spcBef>
              <a:buClr>
                <a:srgbClr val="000000"/>
              </a:buClr>
              <a:buSzPct val="45000"/>
              <a:buFont typeface="Wingdings" charset="2"/>
              <a:buChar char=""/>
            </a:pPr>
            <a:r>
              <a:rPr b="0" lang="en-IE" sz="1800" spc="-1" strike="noStrike">
                <a:latin typeface="Arial"/>
              </a:rPr>
              <a:t>Fifth Outline Level</a:t>
            </a:r>
            <a:endParaRPr b="0" lang="en-IE" sz="1800" spc="-1" strike="noStrike">
              <a:latin typeface="Arial"/>
            </a:endParaRPr>
          </a:p>
          <a:p>
            <a:pPr lvl="5" marL="2592000" indent="-216000">
              <a:spcBef>
                <a:spcPts val="283"/>
              </a:spcBef>
              <a:buClr>
                <a:srgbClr val="000000"/>
              </a:buClr>
              <a:buSzPct val="45000"/>
              <a:buFont typeface="Wingdings" charset="2"/>
              <a:buChar char=""/>
            </a:pPr>
            <a:r>
              <a:rPr b="0" lang="en-IE" sz="1800" spc="-1" strike="noStrike">
                <a:latin typeface="Arial"/>
              </a:rPr>
              <a:t>Sixth Outline Level</a:t>
            </a:r>
            <a:endParaRPr b="0" lang="en-IE" sz="1800" spc="-1" strike="noStrike">
              <a:latin typeface="Arial"/>
            </a:endParaRPr>
          </a:p>
          <a:p>
            <a:pPr lvl="6" marL="3024000" indent="-216000">
              <a:spcBef>
                <a:spcPts val="283"/>
              </a:spcBef>
              <a:buClr>
                <a:srgbClr val="000000"/>
              </a:buClr>
              <a:buSzPct val="45000"/>
              <a:buFont typeface="Wingdings" charset="2"/>
              <a:buChar char=""/>
            </a:pPr>
            <a:r>
              <a:rPr b="0" lang="en-IE" sz="1800" spc="-1" strike="noStrike">
                <a:latin typeface="Arial"/>
              </a:rPr>
              <a:t>Seventh Outline Level</a:t>
            </a:r>
            <a:endParaRPr b="0" lang="en-IE"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E" sz="4400" spc="-1" strike="noStrike">
                <a:latin typeface="Arial"/>
              </a:rPr>
              <a:t>Click to edit the title text format</a:t>
            </a:r>
            <a:endParaRPr b="0" lang="en-IE" sz="4400" spc="-1" strike="noStrike">
              <a:latin typeface="Arial"/>
            </a:endParaRPr>
          </a:p>
        </p:txBody>
      </p:sp>
      <p:sp>
        <p:nvSpPr>
          <p:cNvPr id="27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8" name="Picture 2" descr=""/>
          <p:cNvPicPr/>
          <p:nvPr/>
        </p:nvPicPr>
        <p:blipFill>
          <a:blip r:embed="rId2"/>
          <a:stretch/>
        </p:blipFill>
        <p:spPr>
          <a:xfrm>
            <a:off x="0" y="0"/>
            <a:ext cx="12190320" cy="6856200"/>
          </a:xfrm>
          <a:prstGeom prst="rect">
            <a:avLst/>
          </a:prstGeom>
          <a:ln w="0">
            <a:noFill/>
          </a:ln>
        </p:spPr>
      </p:pic>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E" sz="4400" spc="-1" strike="noStrike">
                <a:latin typeface="Arial"/>
              </a:rPr>
              <a:t>Click to edit the title text format</a:t>
            </a:r>
            <a:endParaRPr b="0" lang="en-IE" sz="4400" spc="-1" strike="noStrike">
              <a:latin typeface="Arial"/>
            </a:endParaRPr>
          </a:p>
        </p:txBody>
      </p:sp>
      <p:sp>
        <p:nvSpPr>
          <p:cNvPr id="31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gif"/><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 Target="slide20.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76.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 Target="slide21.xml"/><Relationship Id="rId3" Type="http://schemas.openxmlformats.org/officeDocument/2006/relationships/image" Target="../media/image30.png"/><Relationship Id="rId4" Type="http://schemas.openxmlformats.org/officeDocument/2006/relationships/slideLayout" Target="../slideLayouts/slideLayout7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61.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slide" Target="slide26.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76.xml"/>
</Relationships>
</file>

<file path=ppt/slides/_rels/slide2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85.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85.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85.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76.xml"/>
</Relationships>
</file>

<file path=ppt/slides/_rels/slide3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76.xml"/>
</Relationships>
</file>

<file path=ppt/slides/_rels/slide3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76.xml"/>
</Relationships>
</file>

<file path=ppt/slides/_rels/slide34.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61.xml"/>
</Relationships>
</file>

<file path=ppt/slides/_rels/slide3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76.xml"/>
</Relationships>
</file>

<file path=ppt/slides/_rels/slide3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wmf"/><Relationship Id="rId3" Type="http://schemas.openxmlformats.org/officeDocument/2006/relationships/slideLayout" Target="../slideLayouts/slideLayout85.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slideLayout" Target="../slideLayouts/slideLayout61.xml"/>
</Relationships>
</file>

<file path=ppt/slides/_rels/slide39.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61.xml"/>
</Relationships>
</file>

<file path=ppt/slides/_rels/slide41.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61.xml"/>
</Relationships>
</file>

<file path=ppt/slides/_rels/slide4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61.xml"/>
</Relationships>
</file>

<file path=ppt/slides/_rels/slide43.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61.xml"/>
</Relationships>
</file>

<file path=ppt/slides/_rels/slide44.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61.xml"/>
</Relationships>
</file>

<file path=ppt/slides/_rels/slide4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61.xml"/>
</Relationships>
</file>

<file path=ppt/slides/_rels/slide4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slideLayout" Target="../slideLayouts/slideLayout61.xml"/>
</Relationships>
</file>

<file path=ppt/slides/_rels/slide48.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slideLayout" Target="../slideLayouts/slideLayout61.xml"/>
</Relationships>
</file>

<file path=ppt/slides/_rels/slide49.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5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slideLayout" Target="../slideLayouts/slideLayout61.xml"/>
</Relationships>
</file>

<file path=ppt/slides/_rels/slide51.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slideLayout" Target="../slideLayouts/slideLayout61.xml"/>
</Relationships>
</file>

<file path=ppt/slides/_rels/slide52.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61.xml"/>
</Relationships>
</file>

<file path=ppt/slides/_rels/slide53.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slideLayout" Target="../slideLayouts/slideLayout61.xml"/>
</Relationships>
</file>

<file path=ppt/slides/_rels/slide54.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61.xml"/>
</Relationships>
</file>

<file path=ppt/slides/_rels/slide55.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61.xml"/>
</Relationships>
</file>

<file path=ppt/slides/_rels/slide56.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slideLayout" Target="../slideLayouts/slideLayout61.xml"/>
</Relationships>
</file>

<file path=ppt/slides/_rels/slide57.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slideLayout" Target="../slideLayouts/slideLayout61.xml"/>
</Relationships>
</file>

<file path=ppt/slides/_rels/slide58.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slideLayout" Target="../slideLayouts/slideLayout61.xml"/>
</Relationships>
</file>

<file path=ppt/slides/_rels/slide59.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09.xml"/>
</Relationships>
</file>

<file path=ppt/slides/_rels/slide6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slideLayout" Target="../slideLayouts/slideLayout85.xml"/><Relationship Id="rId8"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10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0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 descr=""/>
          <p:cNvPicPr/>
          <p:nvPr/>
        </p:nvPicPr>
        <p:blipFill>
          <a:blip r:embed="rId1"/>
          <a:stretch/>
        </p:blipFill>
        <p:spPr>
          <a:xfrm>
            <a:off x="5168880" y="2808000"/>
            <a:ext cx="1904400" cy="12754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85000"/>
              </a:lnSpc>
              <a:buNone/>
            </a:pPr>
            <a:r>
              <a:rPr b="0" lang="en-US" sz="4800" spc="-52" strike="noStrike">
                <a:solidFill>
                  <a:srgbClr val="404040"/>
                </a:solidFill>
                <a:latin typeface="Calibri Light"/>
              </a:rPr>
              <a:t>Tools to analyze miRNAs</a:t>
            </a:r>
            <a:endParaRPr b="0" lang="en-US" sz="4800" spc="-1" strike="noStrike">
              <a:solidFill>
                <a:srgbClr val="000000"/>
              </a:solidFill>
              <a:latin typeface="Calibri"/>
            </a:endParaRPr>
          </a:p>
        </p:txBody>
      </p:sp>
      <p:sp>
        <p:nvSpPr>
          <p:cNvPr id="462" name="PlaceHolder 2"/>
          <p:cNvSpPr>
            <a:spLocks noGrp="1"/>
          </p:cNvSpPr>
          <p:nvPr>
            <p:ph/>
          </p:nvPr>
        </p:nvSpPr>
        <p:spPr>
          <a:xfrm>
            <a:off x="1097280" y="1845720"/>
            <a:ext cx="10058040" cy="4023000"/>
          </a:xfrm>
          <a:prstGeom prst="rect">
            <a:avLst/>
          </a:prstGeom>
          <a:noFill/>
          <a:ln w="0">
            <a:noFill/>
          </a:ln>
        </p:spPr>
        <p:txBody>
          <a:bodyPr lIns="0" rIns="0" anchor="t">
            <a:noAutofit/>
          </a:bodyPr>
          <a:p>
            <a:pPr algn="just">
              <a:lnSpc>
                <a:spcPct val="115000"/>
              </a:lnSpc>
              <a:spcBef>
                <a:spcPts val="1199"/>
              </a:spcBef>
              <a:spcAft>
                <a:spcPts val="201"/>
              </a:spcAft>
              <a:buNone/>
            </a:pPr>
            <a:endParaRPr b="0" lang="en-US" sz="2400" spc="-1" strike="noStrike">
              <a:solidFill>
                <a:srgbClr val="404040"/>
              </a:solidFill>
              <a:latin typeface="Calibri"/>
            </a:endParaRPr>
          </a:p>
          <a:p>
            <a:pPr>
              <a:lnSpc>
                <a:spcPct val="90000"/>
              </a:lnSpc>
              <a:spcBef>
                <a:spcPts val="1199"/>
              </a:spcBef>
              <a:spcAft>
                <a:spcPts val="201"/>
              </a:spcAft>
              <a:buNone/>
            </a:pPr>
            <a:endParaRPr b="0" lang="en-US" sz="2000" spc="-1" strike="noStrike">
              <a:solidFill>
                <a:srgbClr val="404040"/>
              </a:solidFill>
              <a:latin typeface="Calibri"/>
            </a:endParaRPr>
          </a:p>
        </p:txBody>
      </p:sp>
      <p:grpSp>
        <p:nvGrpSpPr>
          <p:cNvPr id="463" name=""/>
          <p:cNvGrpSpPr/>
          <p:nvPr/>
        </p:nvGrpSpPr>
        <p:grpSpPr>
          <a:xfrm>
            <a:off x="180000" y="1980000"/>
            <a:ext cx="5331960" cy="4284720"/>
            <a:chOff x="180000" y="1980000"/>
            <a:chExt cx="5331960" cy="4284720"/>
          </a:xfrm>
        </p:grpSpPr>
        <p:pic>
          <p:nvPicPr>
            <p:cNvPr id="464" name="" descr=""/>
            <p:cNvPicPr/>
            <p:nvPr/>
          </p:nvPicPr>
          <p:blipFill>
            <a:blip r:embed="rId1"/>
            <a:stretch/>
          </p:blipFill>
          <p:spPr>
            <a:xfrm>
              <a:off x="180000" y="2171880"/>
              <a:ext cx="5331960" cy="4092840"/>
            </a:xfrm>
            <a:prstGeom prst="rect">
              <a:avLst/>
            </a:prstGeom>
            <a:ln w="0">
              <a:noFill/>
            </a:ln>
          </p:spPr>
        </p:pic>
        <p:pic>
          <p:nvPicPr>
            <p:cNvPr id="465" name="" descr=""/>
            <p:cNvPicPr/>
            <p:nvPr/>
          </p:nvPicPr>
          <p:blipFill>
            <a:blip r:embed="rId2"/>
            <a:stretch/>
          </p:blipFill>
          <p:spPr>
            <a:xfrm>
              <a:off x="2035440" y="2056320"/>
              <a:ext cx="2429280" cy="2429280"/>
            </a:xfrm>
            <a:prstGeom prst="rect">
              <a:avLst/>
            </a:prstGeom>
            <a:ln w="0">
              <a:noFill/>
            </a:ln>
          </p:spPr>
        </p:pic>
        <p:pic>
          <p:nvPicPr>
            <p:cNvPr id="466" name="" descr=""/>
            <p:cNvPicPr/>
            <p:nvPr/>
          </p:nvPicPr>
          <p:blipFill>
            <a:blip r:embed="rId3"/>
            <a:stretch/>
          </p:blipFill>
          <p:spPr>
            <a:xfrm rot="2216400">
              <a:off x="261000" y="3471120"/>
              <a:ext cx="3604680" cy="964800"/>
            </a:xfrm>
            <a:prstGeom prst="rect">
              <a:avLst/>
            </a:prstGeom>
            <a:ln w="0">
              <a:noFill/>
            </a:ln>
          </p:spPr>
        </p:pic>
        <p:pic>
          <p:nvPicPr>
            <p:cNvPr id="467" name="" descr=""/>
            <p:cNvPicPr/>
            <p:nvPr/>
          </p:nvPicPr>
          <p:blipFill>
            <a:blip r:embed="rId4"/>
            <a:stretch/>
          </p:blipFill>
          <p:spPr>
            <a:xfrm>
              <a:off x="562320" y="1980000"/>
              <a:ext cx="2480760" cy="2524680"/>
            </a:xfrm>
            <a:prstGeom prst="rect">
              <a:avLst/>
            </a:prstGeom>
            <a:ln w="0">
              <a:noFill/>
            </a:ln>
          </p:spPr>
        </p:pic>
        <p:pic>
          <p:nvPicPr>
            <p:cNvPr id="468" name="" descr=""/>
            <p:cNvPicPr/>
            <p:nvPr/>
          </p:nvPicPr>
          <p:blipFill>
            <a:blip r:embed="rId5"/>
            <a:stretch/>
          </p:blipFill>
          <p:spPr>
            <a:xfrm rot="20431200">
              <a:off x="2753640" y="2904480"/>
              <a:ext cx="2412720" cy="1627200"/>
            </a:xfrm>
            <a:prstGeom prst="rect">
              <a:avLst/>
            </a:prstGeom>
            <a:ln w="0">
              <a:noFill/>
            </a:ln>
          </p:spPr>
        </p:pic>
        <p:sp>
          <p:nvSpPr>
            <p:cNvPr id="469" name=""/>
            <p:cNvSpPr/>
            <p:nvPr/>
          </p:nvSpPr>
          <p:spPr>
            <a:xfrm>
              <a:off x="195120" y="2913480"/>
              <a:ext cx="5178600" cy="3327480"/>
            </a:xfrm>
            <a:custGeom>
              <a:avLst/>
              <a:gdLst/>
              <a:ahLst/>
              <a:rect l="0" t="0"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6"/>
              <a:stretch/>
            </a:blipFill>
            <a:ln w="0">
              <a:noFill/>
            </a:ln>
          </p:spPr>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85000"/>
              </a:lnSpc>
              <a:buNone/>
            </a:pPr>
            <a:r>
              <a:rPr b="0" lang="en-US" sz="4800" spc="-52" strike="noStrike">
                <a:solidFill>
                  <a:srgbClr val="404040"/>
                </a:solidFill>
                <a:latin typeface="Calibri Light"/>
              </a:rPr>
              <a:t>Experiments</a:t>
            </a:r>
            <a:endParaRPr b="0" lang="en-US" sz="4800" spc="-1" strike="noStrike">
              <a:solidFill>
                <a:srgbClr val="000000"/>
              </a:solidFill>
              <a:latin typeface="Calibri"/>
            </a:endParaRPr>
          </a:p>
        </p:txBody>
      </p:sp>
      <p:sp>
        <p:nvSpPr>
          <p:cNvPr id="471" name="PlaceHolder 2"/>
          <p:cNvSpPr>
            <a:spLocks noGrp="1"/>
          </p:cNvSpPr>
          <p:nvPr>
            <p:ph/>
          </p:nvPr>
        </p:nvSpPr>
        <p:spPr>
          <a:xfrm>
            <a:off x="1097280" y="1845720"/>
            <a:ext cx="10058040" cy="4023000"/>
          </a:xfrm>
          <a:prstGeom prst="rect">
            <a:avLst/>
          </a:prstGeom>
          <a:noFill/>
          <a:ln w="0">
            <a:noFill/>
          </a:ln>
        </p:spPr>
        <p:txBody>
          <a:bodyPr lIns="0" rIns="0" anchor="t">
            <a:noAutofit/>
          </a:bodyPr>
          <a:p>
            <a:pPr algn="just">
              <a:lnSpc>
                <a:spcPct val="115000"/>
              </a:lnSpc>
              <a:spcBef>
                <a:spcPts val="1199"/>
              </a:spcBef>
              <a:spcAft>
                <a:spcPts val="201"/>
              </a:spcAft>
              <a:buNone/>
            </a:pPr>
            <a:endParaRPr b="0" lang="en-US" sz="2400" spc="-1" strike="noStrike">
              <a:solidFill>
                <a:srgbClr val="404040"/>
              </a:solidFill>
              <a:latin typeface="Calibri"/>
            </a:endParaRPr>
          </a:p>
          <a:p>
            <a:pPr>
              <a:lnSpc>
                <a:spcPct val="90000"/>
              </a:lnSpc>
              <a:spcBef>
                <a:spcPts val="1199"/>
              </a:spcBef>
              <a:spcAft>
                <a:spcPts val="201"/>
              </a:spcAft>
              <a:buNone/>
            </a:pPr>
            <a:endParaRPr b="0" lang="en-US" sz="2000" spc="-1" strike="noStrike">
              <a:solidFill>
                <a:srgbClr val="404040"/>
              </a:solidFill>
              <a:latin typeface="Calibri"/>
            </a:endParaRPr>
          </a:p>
        </p:txBody>
      </p:sp>
      <p:graphicFrame>
        <p:nvGraphicFramePr>
          <p:cNvPr id="472" name=""/>
          <p:cNvGraphicFramePr/>
          <p:nvPr/>
        </p:nvGraphicFramePr>
        <p:xfrm>
          <a:off x="317880" y="2037600"/>
          <a:ext cx="11566800" cy="3689640"/>
        </p:xfrm>
        <a:graphic>
          <a:graphicData uri="http://schemas.openxmlformats.org/drawingml/2006/table">
            <a:tbl>
              <a:tblPr/>
              <a:tblGrid>
                <a:gridCol w="1451880"/>
                <a:gridCol w="1299960"/>
                <a:gridCol w="835920"/>
                <a:gridCol w="835920"/>
                <a:gridCol w="7143480"/>
              </a:tblGrid>
              <a:tr h="660600">
                <a:tc>
                  <a:txBody>
                    <a:bodyPr lIns="90000" rIns="90000" tIns="46800" bIns="46800" anchor="ctr">
                      <a:noAutofit/>
                    </a:bodyPr>
                    <a:p>
                      <a:pPr algn="ctr">
                        <a:buNone/>
                      </a:pPr>
                      <a:r>
                        <a:rPr b="1" lang="en-IE" sz="2000" spc="-1" strike="noStrike">
                          <a:solidFill>
                            <a:srgbClr val="ffffff"/>
                          </a:solidFill>
                          <a:latin typeface="Arial"/>
                        </a:rPr>
                        <a:t>GEO number</a:t>
                      </a:r>
                      <a:endParaRPr b="1" lang="en-IE" sz="2000" spc="-1" strike="noStrike">
                        <a:solidFill>
                          <a:srgbClr val="ffffff"/>
                        </a:solidFill>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tIns="46800" bIns="46800" anchor="ctr">
                      <a:noAutofit/>
                    </a:bodyPr>
                    <a:p>
                      <a:pPr algn="ctr">
                        <a:buNone/>
                      </a:pPr>
                      <a:r>
                        <a:rPr b="1" lang="en-IE" sz="2000" spc="-1" strike="noStrike">
                          <a:solidFill>
                            <a:srgbClr val="ffffff"/>
                          </a:solidFill>
                          <a:latin typeface="Arial"/>
                        </a:rPr>
                        <a:t>Samples</a:t>
                      </a:r>
                      <a:endParaRPr b="1" lang="en-IE" sz="2000" spc="-1" strike="noStrike">
                        <a:solidFill>
                          <a:srgbClr val="ffffff"/>
                        </a:solidFill>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tIns="46800" bIns="46800" anchor="ctr">
                      <a:noAutofit/>
                    </a:bodyPr>
                    <a:p>
                      <a:pPr algn="ctr">
                        <a:buNone/>
                      </a:pPr>
                      <a:r>
                        <a:rPr b="1" lang="en-IE" sz="2000" spc="-1" strike="noStrike">
                          <a:solidFill>
                            <a:srgbClr val="ffffff"/>
                          </a:solidFill>
                          <a:latin typeface="Arial"/>
                        </a:rPr>
                        <a:t>Min Age</a:t>
                      </a:r>
                      <a:endParaRPr b="1" lang="en-IE" sz="2000" spc="-1" strike="noStrike">
                        <a:solidFill>
                          <a:srgbClr val="ffffff"/>
                        </a:solidFill>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tIns="46800" bIns="46800" anchor="ctr">
                      <a:noAutofit/>
                    </a:bodyPr>
                    <a:p>
                      <a:pPr algn="ctr">
                        <a:buNone/>
                      </a:pPr>
                      <a:r>
                        <a:rPr b="1" lang="en-IE" sz="2000" spc="-1" strike="noStrike">
                          <a:solidFill>
                            <a:srgbClr val="ffffff"/>
                          </a:solidFill>
                          <a:latin typeface="Arial"/>
                        </a:rPr>
                        <a:t>Max Age</a:t>
                      </a:r>
                      <a:endParaRPr b="1" lang="en-IE" sz="2000" spc="-1" strike="noStrike">
                        <a:solidFill>
                          <a:srgbClr val="ffffff"/>
                        </a:solidFill>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tIns="46800" bIns="46800" anchor="ctr">
                      <a:noAutofit/>
                    </a:bodyPr>
                    <a:p>
                      <a:pPr algn="ctr">
                        <a:buNone/>
                      </a:pPr>
                      <a:r>
                        <a:rPr b="1" lang="en-IE" sz="2000" spc="-1" strike="noStrike">
                          <a:solidFill>
                            <a:srgbClr val="ffffff"/>
                          </a:solidFill>
                          <a:latin typeface="Arial"/>
                        </a:rPr>
                        <a:t>Reference</a:t>
                      </a:r>
                      <a:endParaRPr b="1" lang="en-IE" sz="2000" spc="-1" strike="noStrike">
                        <a:solidFill>
                          <a:srgbClr val="ffffff"/>
                        </a:solidFill>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r>
              <a:tr h="0">
                <a:tc>
                  <a:txBody>
                    <a:bodyPr lIns="90000" rIns="90000" tIns="46800" bIns="46800" anchor="ctr">
                      <a:noAutofit/>
                    </a:bodyPr>
                    <a:p>
                      <a:r>
                        <a:rPr b="0" lang="en-IE" sz="1800" spc="-1" strike="noStrike">
                          <a:latin typeface="Arial"/>
                        </a:rPr>
                        <a:t>GSE152558</a:t>
                      </a:r>
                      <a:endParaRPr b="0" lang="en-IE" sz="1800" spc="-1" strike="noStrike">
                        <a:latin typeface="Arial"/>
                      </a:endParaRPr>
                    </a:p>
                  </a:txBody>
                  <a:tcPr anchor="ctr" marL="90000" marR="90000">
                    <a:lnL w="720">
                      <a:solidFill>
                        <a:srgbClr val="ffffff"/>
                      </a:solidFill>
                    </a:lnL>
                    <a:lnR w="720">
                      <a:solidFill>
                        <a:srgbClr val="ffffff"/>
                      </a:solidFill>
                    </a:lnR>
                    <a:lnT>
                      <a:no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5</a:t>
                      </a:r>
                      <a:endParaRPr b="0" lang="en-IE" sz="1800" spc="-1" strike="noStrike">
                        <a:latin typeface="Arial"/>
                      </a:endParaRPr>
                    </a:p>
                  </a:txBody>
                  <a:tcPr anchor="ctr" marL="90000" marR="90000">
                    <a:lnL w="720">
                      <a:solidFill>
                        <a:srgbClr val="ffffff"/>
                      </a:solidFill>
                    </a:lnL>
                    <a:lnR w="720">
                      <a:solidFill>
                        <a:srgbClr val="ffffff"/>
                      </a:solidFill>
                    </a:lnR>
                    <a:lnT>
                      <a:no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41</a:t>
                      </a:r>
                      <a:endParaRPr b="0" lang="en-IE" sz="1800" spc="-1" strike="noStrike">
                        <a:latin typeface="Arial"/>
                      </a:endParaRPr>
                    </a:p>
                  </a:txBody>
                  <a:tcPr anchor="ctr" marL="90000" marR="90000">
                    <a:lnL w="720">
                      <a:solidFill>
                        <a:srgbClr val="ffffff"/>
                      </a:solidFill>
                    </a:lnL>
                    <a:lnR w="720">
                      <a:solidFill>
                        <a:srgbClr val="ffffff"/>
                      </a:solidFill>
                    </a:lnR>
                    <a:lnT>
                      <a:no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85</a:t>
                      </a:r>
                      <a:endParaRPr b="0" lang="en-IE" sz="1800" spc="-1" strike="noStrike">
                        <a:latin typeface="Arial"/>
                      </a:endParaRPr>
                    </a:p>
                  </a:txBody>
                  <a:tcPr anchor="ctr" marL="90000" marR="90000">
                    <a:lnL w="720">
                      <a:solidFill>
                        <a:srgbClr val="ffffff"/>
                      </a:solidFill>
                    </a:lnL>
                    <a:lnR w="720">
                      <a:solidFill>
                        <a:srgbClr val="ffffff"/>
                      </a:solidFill>
                    </a:lnR>
                    <a:lnT>
                      <a:no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Tharakan, R., Ubaida-Mohien, C., Piao, Y., Gorospe, M., &amp; Ferrucci, L. (2021). </a:t>
                      </a:r>
                      <a:endParaRPr b="0" lang="en-IE" sz="1800" spc="-1" strike="noStrike">
                        <a:latin typeface="Arial"/>
                      </a:endParaRPr>
                    </a:p>
                  </a:txBody>
                  <a:tcPr anchor="ctr" marL="90000" marR="90000">
                    <a:lnL w="720">
                      <a:solidFill>
                        <a:srgbClr val="ffffff"/>
                      </a:solidFill>
                    </a:lnL>
                    <a:lnR w="720">
                      <a:solidFill>
                        <a:srgbClr val="ffffff"/>
                      </a:solidFill>
                    </a:lnR>
                    <a:lnT>
                      <a:noFill/>
                    </a:lnT>
                    <a:lnB w="720">
                      <a:solidFill>
                        <a:srgbClr val="ffffff"/>
                      </a:solidFill>
                    </a:lnB>
                    <a:solidFill>
                      <a:srgbClr val="e8cded"/>
                    </a:solidFill>
                  </a:tcPr>
                </a:tc>
              </a:tr>
              <a:tr h="0">
                <a:tc>
                  <a:txBody>
                    <a:bodyPr lIns="90000" rIns="90000" tIns="46800" bIns="46800" anchor="ctr">
                      <a:noAutofit/>
                    </a:bodyPr>
                    <a:p>
                      <a:r>
                        <a:rPr b="0" lang="en-IE" sz="1800" spc="-1" strike="noStrike">
                          <a:latin typeface="Arial"/>
                        </a:rPr>
                        <a:t>GSE164471</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tIns="46800" bIns="46800" anchor="ctr">
                      <a:noAutofit/>
                    </a:bodyPr>
                    <a:p>
                      <a:pPr algn="ctr">
                        <a:buNone/>
                      </a:pPr>
                      <a:r>
                        <a:rPr b="0" lang="en-IE" sz="1800" spc="-1" strike="noStrike">
                          <a:latin typeface="Arial"/>
                        </a:rPr>
                        <a:t>53</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tIns="46800" bIns="46800" anchor="ctr">
                      <a:noAutofit/>
                    </a:bodyPr>
                    <a:p>
                      <a:pPr algn="ctr">
                        <a:buNone/>
                      </a:pPr>
                      <a:r>
                        <a:rPr b="0" lang="en-IE" sz="1800" spc="-1" strike="noStrike">
                          <a:latin typeface="Arial"/>
                        </a:rPr>
                        <a:t>34</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tIns="46800" bIns="46800" anchor="ctr">
                      <a:noAutofit/>
                    </a:bodyPr>
                    <a:p>
                      <a:pPr algn="ctr">
                        <a:buNone/>
                      </a:pPr>
                      <a:r>
                        <a:rPr b="0" lang="en-IE" sz="1800" spc="-1" strike="noStrike">
                          <a:latin typeface="Arial"/>
                        </a:rPr>
                        <a:t>80</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tIns="46800" bIns="46800" anchor="ctr">
                      <a:noAutofit/>
                    </a:bodyPr>
                    <a:p>
                      <a:pPr algn="ctr">
                        <a:buNone/>
                      </a:pPr>
                      <a:r>
                        <a:rPr b="0" lang="en-IE" sz="1800" spc="-1" strike="noStrike">
                          <a:latin typeface="Arial"/>
                        </a:rPr>
                        <a:t>T</a:t>
                      </a:r>
                      <a:r>
                        <a:rPr b="0" lang="en-IE" sz="1800" spc="-1" strike="noStrike">
                          <a:latin typeface="Arial"/>
                        </a:rPr>
                        <a:t>u</a:t>
                      </a:r>
                      <a:r>
                        <a:rPr b="0" lang="en-IE" sz="1800" spc="-1" strike="noStrike">
                          <a:latin typeface="Arial"/>
                        </a:rPr>
                        <a:t>m</a:t>
                      </a:r>
                      <a:r>
                        <a:rPr b="0" lang="en-IE" sz="1800" spc="-1" strike="noStrike">
                          <a:latin typeface="Arial"/>
                        </a:rPr>
                        <a:t>a</a:t>
                      </a:r>
                      <a:r>
                        <a:rPr b="0" lang="en-IE" sz="1800" spc="-1" strike="noStrike">
                          <a:latin typeface="Arial"/>
                        </a:rPr>
                        <a:t>s</a:t>
                      </a:r>
                      <a:r>
                        <a:rPr b="0" lang="en-IE" sz="1800" spc="-1" strike="noStrike">
                          <a:latin typeface="Arial"/>
                        </a:rPr>
                        <a:t>i</a:t>
                      </a:r>
                      <a:r>
                        <a:rPr b="0" lang="en-IE" sz="1800" spc="-1" strike="noStrike">
                          <a:latin typeface="Arial"/>
                        </a:rPr>
                        <a:t>a</a:t>
                      </a:r>
                      <a:r>
                        <a:rPr b="0" lang="en-IE" sz="1800" spc="-1" strike="noStrike">
                          <a:latin typeface="Arial"/>
                        </a:rPr>
                        <a:t>n</a:t>
                      </a:r>
                      <a:r>
                        <a:rPr b="0" lang="en-IE" sz="1800" spc="-1" strike="noStrike">
                          <a:latin typeface="Arial"/>
                        </a:rPr>
                        <a:t> </a:t>
                      </a:r>
                      <a:r>
                        <a:rPr b="0" lang="en-IE" sz="1800" spc="-1" strike="noStrike">
                          <a:latin typeface="Arial"/>
                        </a:rPr>
                        <a:t>I</a:t>
                      </a:r>
                      <a:r>
                        <a:rPr b="0" lang="en-IE" sz="1800" spc="-1" strike="noStrike">
                          <a:latin typeface="Arial"/>
                        </a:rPr>
                        <a:t>I</a:t>
                      </a:r>
                      <a:r>
                        <a:rPr b="0" lang="en-IE" sz="1800" spc="-1" strike="noStrike">
                          <a:latin typeface="Arial"/>
                        </a:rPr>
                        <a:t>I</a:t>
                      </a:r>
                      <a:r>
                        <a:rPr b="0" lang="en-IE" sz="1800" spc="-1" strike="noStrike">
                          <a:latin typeface="Arial"/>
                        </a:rPr>
                        <a:t>,</a:t>
                      </a:r>
                      <a:r>
                        <a:rPr b="0" lang="en-IE" sz="1800" spc="-1" strike="noStrike">
                          <a:latin typeface="Arial"/>
                        </a:rPr>
                        <a:t> </a:t>
                      </a:r>
                      <a:r>
                        <a:rPr b="0" lang="en-IE" sz="1800" spc="-1" strike="noStrike">
                          <a:latin typeface="Arial"/>
                        </a:rPr>
                        <a:t>R</a:t>
                      </a:r>
                      <a:r>
                        <a:rPr b="0" lang="en-IE" sz="1800" spc="-1" strike="noStrike">
                          <a:latin typeface="Arial"/>
                        </a:rPr>
                        <a:t>.</a:t>
                      </a:r>
                      <a:r>
                        <a:rPr b="0" lang="en-IE" sz="1800" spc="-1" strike="noStrike">
                          <a:latin typeface="Arial"/>
                        </a:rPr>
                        <a:t> </a:t>
                      </a:r>
                      <a:r>
                        <a:rPr b="0" lang="en-IE" sz="1800" spc="-1" strike="noStrike">
                          <a:latin typeface="Arial"/>
                        </a:rPr>
                        <a:t>A</a:t>
                      </a:r>
                      <a:r>
                        <a:rPr b="0" lang="en-IE" sz="1800" spc="-1" strike="noStrike">
                          <a:latin typeface="Arial"/>
                        </a:rPr>
                        <a:t>.</a:t>
                      </a:r>
                      <a:r>
                        <a:rPr b="0" lang="en-IE" sz="1800" spc="-1" strike="noStrike">
                          <a:latin typeface="Arial"/>
                        </a:rPr>
                        <a:t>,</a:t>
                      </a:r>
                      <a:r>
                        <a:rPr b="0" lang="en-IE" sz="1800" spc="-1" strike="noStrike">
                          <a:latin typeface="Arial"/>
                        </a:rPr>
                        <a:t> </a:t>
                      </a:r>
                      <a:r>
                        <a:rPr b="0" lang="en-IE" sz="1800" spc="-1" strike="noStrike">
                          <a:latin typeface="Arial"/>
                        </a:rPr>
                        <a:t>H</a:t>
                      </a:r>
                      <a:r>
                        <a:rPr b="0" lang="en-IE" sz="1800" spc="-1" strike="noStrike">
                          <a:latin typeface="Arial"/>
                        </a:rPr>
                        <a:t>a</a:t>
                      </a:r>
                      <a:r>
                        <a:rPr b="0" lang="en-IE" sz="1800" spc="-1" strike="noStrike">
                          <a:latin typeface="Arial"/>
                        </a:rPr>
                        <a:t>r</a:t>
                      </a:r>
                      <a:r>
                        <a:rPr b="0" lang="en-IE" sz="1800" spc="-1" strike="noStrike">
                          <a:latin typeface="Arial"/>
                        </a:rPr>
                        <a:t>i</a:t>
                      </a:r>
                      <a:r>
                        <a:rPr b="0" lang="en-IE" sz="1800" spc="-1" strike="noStrike">
                          <a:latin typeface="Arial"/>
                        </a:rPr>
                        <a:t>s</a:t>
                      </a:r>
                      <a:r>
                        <a:rPr b="0" lang="en-IE" sz="1800" spc="-1" strike="noStrike">
                          <a:latin typeface="Arial"/>
                        </a:rPr>
                        <a:t>h</a:t>
                      </a:r>
                      <a:r>
                        <a:rPr b="0" lang="en-IE" sz="1800" spc="-1" strike="noStrike">
                          <a:latin typeface="Arial"/>
                        </a:rPr>
                        <a:t>,</a:t>
                      </a:r>
                      <a:r>
                        <a:rPr b="0" lang="en-IE" sz="1800" spc="-1" strike="noStrike">
                          <a:latin typeface="Arial"/>
                        </a:rPr>
                        <a:t> </a:t>
                      </a:r>
                      <a:r>
                        <a:rPr b="0" lang="en-IE" sz="1800" spc="-1" strike="noStrike">
                          <a:latin typeface="Arial"/>
                        </a:rPr>
                        <a:t>A</a:t>
                      </a:r>
                      <a:r>
                        <a:rPr b="0" lang="en-IE" sz="1800" spc="-1" strike="noStrike">
                          <a:latin typeface="Arial"/>
                        </a:rPr>
                        <a:t>.</a:t>
                      </a:r>
                      <a:r>
                        <a:rPr b="0" lang="en-IE" sz="1800" spc="-1" strike="noStrike">
                          <a:latin typeface="Arial"/>
                        </a:rPr>
                        <a:t>,</a:t>
                      </a:r>
                      <a:r>
                        <a:rPr b="0" lang="en-IE" sz="1800" spc="-1" strike="noStrike">
                          <a:latin typeface="Arial"/>
                        </a:rPr>
                        <a:t> </a:t>
                      </a:r>
                      <a:r>
                        <a:rPr b="0" lang="en-IE" sz="1800" spc="-1" strike="noStrike">
                          <a:latin typeface="Arial"/>
                        </a:rPr>
                        <a:t>K</a:t>
                      </a:r>
                      <a:r>
                        <a:rPr b="0" lang="en-IE" sz="1800" spc="-1" strike="noStrike">
                          <a:latin typeface="Arial"/>
                        </a:rPr>
                        <a:t>u</a:t>
                      </a:r>
                      <a:r>
                        <a:rPr b="0" lang="en-IE" sz="1800" spc="-1" strike="noStrike">
                          <a:latin typeface="Arial"/>
                        </a:rPr>
                        <a:t>n</a:t>
                      </a:r>
                      <a:r>
                        <a:rPr b="0" lang="en-IE" sz="1800" spc="-1" strike="noStrike">
                          <a:latin typeface="Arial"/>
                        </a:rPr>
                        <a:t>d</a:t>
                      </a:r>
                      <a:r>
                        <a:rPr b="0" lang="en-IE" sz="1800" spc="-1" strike="noStrike">
                          <a:latin typeface="Arial"/>
                        </a:rPr>
                        <a:t>u</a:t>
                      </a:r>
                      <a:r>
                        <a:rPr b="0" lang="en-IE" sz="1800" spc="-1" strike="noStrike">
                          <a:latin typeface="Arial"/>
                        </a:rPr>
                        <a:t>,</a:t>
                      </a:r>
                      <a:r>
                        <a:rPr b="0" lang="en-IE" sz="1800" spc="-1" strike="noStrike">
                          <a:latin typeface="Arial"/>
                        </a:rPr>
                        <a:t> </a:t>
                      </a:r>
                      <a:r>
                        <a:rPr b="0" lang="en-IE" sz="1800" spc="-1" strike="noStrike">
                          <a:latin typeface="Arial"/>
                        </a:rPr>
                        <a:t>G</a:t>
                      </a:r>
                      <a:r>
                        <a:rPr b="0" lang="en-IE" sz="1800" spc="-1" strike="noStrike">
                          <a:latin typeface="Arial"/>
                        </a:rPr>
                        <a:t>.</a:t>
                      </a:r>
                      <a:r>
                        <a:rPr b="0" lang="en-IE" sz="1800" spc="-1" strike="noStrike">
                          <a:latin typeface="Arial"/>
                        </a:rPr>
                        <a:t>,</a:t>
                      </a:r>
                      <a:r>
                        <a:rPr b="0" lang="en-IE" sz="1800" spc="-1" strike="noStrike">
                          <a:latin typeface="Arial"/>
                        </a:rPr>
                        <a:t> </a:t>
                      </a:r>
                      <a:r>
                        <a:rPr b="0" lang="en-IE" sz="1800" spc="-1" strike="noStrike">
                          <a:latin typeface="Arial"/>
                        </a:rPr>
                        <a:t>Y</a:t>
                      </a:r>
                      <a:r>
                        <a:rPr b="0" lang="en-IE" sz="1800" spc="-1" strike="noStrike">
                          <a:latin typeface="Arial"/>
                        </a:rPr>
                        <a:t>a</a:t>
                      </a:r>
                      <a:r>
                        <a:rPr b="0" lang="en-IE" sz="1800" spc="-1" strike="noStrike">
                          <a:latin typeface="Arial"/>
                        </a:rPr>
                        <a:t>n</a:t>
                      </a:r>
                      <a:r>
                        <a:rPr b="0" lang="en-IE" sz="1800" spc="-1" strike="noStrike">
                          <a:latin typeface="Arial"/>
                        </a:rPr>
                        <a:t>g</a:t>
                      </a:r>
                      <a:r>
                        <a:rPr b="0" lang="en-IE" sz="1800" spc="-1" strike="noStrike">
                          <a:latin typeface="Arial"/>
                        </a:rPr>
                        <a:t>,</a:t>
                      </a:r>
                      <a:r>
                        <a:rPr b="0" lang="en-IE" sz="1800" spc="-1" strike="noStrike">
                          <a:latin typeface="Arial"/>
                        </a:rPr>
                        <a:t> </a:t>
                      </a:r>
                      <a:r>
                        <a:rPr b="0" lang="en-IE" sz="1800" spc="-1" strike="noStrike">
                          <a:latin typeface="Arial"/>
                        </a:rPr>
                        <a:t>J</a:t>
                      </a:r>
                      <a:r>
                        <a:rPr b="0" lang="en-IE" sz="1800" spc="-1" strike="noStrike">
                          <a:latin typeface="Arial"/>
                        </a:rPr>
                        <a:t>.</a:t>
                      </a:r>
                      <a:r>
                        <a:rPr b="0" lang="en-IE" sz="1800" spc="-1" strike="noStrike">
                          <a:latin typeface="Arial"/>
                        </a:rPr>
                        <a:t> </a:t>
                      </a:r>
                      <a:r>
                        <a:rPr b="0" lang="en-IE" sz="1800" spc="-1" strike="noStrike">
                          <a:latin typeface="Arial"/>
                        </a:rPr>
                        <a:t>H</a:t>
                      </a:r>
                      <a:r>
                        <a:rPr b="0" lang="en-IE" sz="1800" spc="-1" strike="noStrike">
                          <a:latin typeface="Arial"/>
                        </a:rPr>
                        <a:t>.</a:t>
                      </a:r>
                      <a:r>
                        <a:rPr b="0" lang="en-IE" sz="1800" spc="-1" strike="noStrike">
                          <a:latin typeface="Arial"/>
                        </a:rPr>
                        <a:t>,</a:t>
                      </a:r>
                      <a:r>
                        <a:rPr b="0" lang="en-IE" sz="1800" spc="-1" strike="noStrike">
                          <a:latin typeface="Arial"/>
                        </a:rPr>
                        <a:t> </a:t>
                      </a:r>
                      <a:r>
                        <a:rPr b="0" lang="en-IE" sz="1800" spc="-1" strike="noStrike">
                          <a:latin typeface="Arial"/>
                        </a:rPr>
                        <a:t>U</a:t>
                      </a:r>
                      <a:r>
                        <a:rPr b="0" lang="en-IE" sz="1800" spc="-1" strike="noStrike">
                          <a:latin typeface="Arial"/>
                        </a:rPr>
                        <a:t>b</a:t>
                      </a:r>
                      <a:r>
                        <a:rPr b="0" lang="en-IE" sz="1800" spc="-1" strike="noStrike">
                          <a:latin typeface="Arial"/>
                        </a:rPr>
                        <a:t>a</a:t>
                      </a:r>
                      <a:r>
                        <a:rPr b="0" lang="en-IE" sz="1800" spc="-1" strike="noStrike">
                          <a:latin typeface="Arial"/>
                        </a:rPr>
                        <a:t>i</a:t>
                      </a:r>
                      <a:r>
                        <a:rPr b="0" lang="en-IE" sz="1800" spc="-1" strike="noStrike">
                          <a:latin typeface="Arial"/>
                        </a:rPr>
                        <a:t>d</a:t>
                      </a:r>
                      <a:r>
                        <a:rPr b="0" lang="en-IE" sz="1800" spc="-1" strike="noStrike">
                          <a:latin typeface="Arial"/>
                        </a:rPr>
                        <a:t>a</a:t>
                      </a:r>
                      <a:r>
                        <a:rPr b="0" lang="en-IE" sz="1800" spc="-1" strike="noStrike">
                          <a:latin typeface="Arial"/>
                        </a:rPr>
                        <a:t>-</a:t>
                      </a:r>
                      <a:r>
                        <a:rPr b="0" lang="en-IE" sz="1800" spc="-1" strike="noStrike">
                          <a:latin typeface="Arial"/>
                        </a:rPr>
                        <a:t>M</a:t>
                      </a:r>
                      <a:r>
                        <a:rPr b="0" lang="en-IE" sz="1800" spc="-1" strike="noStrike">
                          <a:latin typeface="Arial"/>
                        </a:rPr>
                        <a:t>o</a:t>
                      </a:r>
                      <a:r>
                        <a:rPr b="0" lang="en-IE" sz="1800" spc="-1" strike="noStrike">
                          <a:latin typeface="Arial"/>
                        </a:rPr>
                        <a:t>h</a:t>
                      </a:r>
                      <a:r>
                        <a:rPr b="0" lang="en-IE" sz="1800" spc="-1" strike="noStrike">
                          <a:latin typeface="Arial"/>
                        </a:rPr>
                        <a:t>i</a:t>
                      </a:r>
                      <a:r>
                        <a:rPr b="0" lang="en-IE" sz="1800" spc="-1" strike="noStrike">
                          <a:latin typeface="Arial"/>
                        </a:rPr>
                        <a:t>e</a:t>
                      </a:r>
                      <a:r>
                        <a:rPr b="0" lang="en-IE" sz="1800" spc="-1" strike="noStrike">
                          <a:latin typeface="Arial"/>
                        </a:rPr>
                        <a:t>n</a:t>
                      </a:r>
                      <a:r>
                        <a:rPr b="0" lang="en-IE" sz="1800" spc="-1" strike="noStrike">
                          <a:latin typeface="Arial"/>
                        </a:rPr>
                        <a:t>,</a:t>
                      </a:r>
                      <a:r>
                        <a:rPr b="0" lang="en-IE" sz="1800" spc="-1" strike="noStrike">
                          <a:latin typeface="Arial"/>
                        </a:rPr>
                        <a:t> </a:t>
                      </a:r>
                      <a:r>
                        <a:rPr b="0" lang="en-IE" sz="1800" spc="-1" strike="noStrike">
                          <a:latin typeface="Arial"/>
                        </a:rPr>
                        <a:t>C</a:t>
                      </a:r>
                      <a:r>
                        <a:rPr b="0" lang="en-IE" sz="1800" spc="-1" strike="noStrike">
                          <a:latin typeface="Arial"/>
                        </a:rPr>
                        <a:t>.</a:t>
                      </a:r>
                      <a:r>
                        <a:rPr b="0" lang="en-IE" sz="1800" spc="-1" strike="noStrike">
                          <a:latin typeface="Arial"/>
                        </a:rPr>
                        <a:t>,</a:t>
                      </a:r>
                      <a:r>
                        <a:rPr b="0" lang="en-IE" sz="1800" spc="-1" strike="noStrike">
                          <a:latin typeface="Arial"/>
                        </a:rPr>
                        <a:t> </a:t>
                      </a:r>
                      <a:r>
                        <a:rPr b="0" lang="en-IE" sz="1800" spc="-1" strike="noStrike">
                          <a:latin typeface="Arial"/>
                        </a:rPr>
                        <a:t>G</a:t>
                      </a:r>
                      <a:r>
                        <a:rPr b="0" lang="en-IE" sz="1800" spc="-1" strike="noStrike">
                          <a:latin typeface="Arial"/>
                        </a:rPr>
                        <a:t>o</a:t>
                      </a:r>
                      <a:r>
                        <a:rPr b="0" lang="en-IE" sz="1800" spc="-1" strike="noStrike">
                          <a:latin typeface="Arial"/>
                        </a:rPr>
                        <a:t>n</a:t>
                      </a:r>
                      <a:r>
                        <a:rPr b="0" lang="en-IE" sz="1800" spc="-1" strike="noStrike">
                          <a:latin typeface="Arial"/>
                        </a:rPr>
                        <a:t>z</a:t>
                      </a:r>
                      <a:r>
                        <a:rPr b="0" lang="en-IE" sz="1800" spc="-1" strike="noStrike">
                          <a:latin typeface="Arial"/>
                        </a:rPr>
                        <a:t>a</a:t>
                      </a:r>
                      <a:r>
                        <a:rPr b="0" lang="en-IE" sz="1800" spc="-1" strike="noStrike">
                          <a:latin typeface="Arial"/>
                        </a:rPr>
                        <a:t>l</a:t>
                      </a:r>
                      <a:r>
                        <a:rPr b="0" lang="en-IE" sz="1800" spc="-1" strike="noStrike">
                          <a:latin typeface="Arial"/>
                        </a:rPr>
                        <a:t>e</a:t>
                      </a:r>
                      <a:r>
                        <a:rPr b="0" lang="en-IE" sz="1800" spc="-1" strike="noStrike">
                          <a:latin typeface="Arial"/>
                        </a:rPr>
                        <a:t>z</a:t>
                      </a:r>
                      <a:r>
                        <a:rPr b="0" lang="en-IE" sz="1800" spc="-1" strike="noStrike">
                          <a:latin typeface="Arial"/>
                        </a:rPr>
                        <a:t>-</a:t>
                      </a:r>
                      <a:r>
                        <a:rPr b="0" lang="en-IE" sz="1800" spc="-1" strike="noStrike">
                          <a:latin typeface="Arial"/>
                        </a:rPr>
                        <a:t>F</a:t>
                      </a:r>
                      <a:r>
                        <a:rPr b="0" lang="en-IE" sz="1800" spc="-1" strike="noStrike">
                          <a:latin typeface="Arial"/>
                        </a:rPr>
                        <a:t>r</a:t>
                      </a:r>
                      <a:r>
                        <a:rPr b="0" lang="en-IE" sz="1800" spc="-1" strike="noStrike">
                          <a:latin typeface="Arial"/>
                        </a:rPr>
                        <a:t>e</a:t>
                      </a:r>
                      <a:r>
                        <a:rPr b="0" lang="en-IE" sz="1800" spc="-1" strike="noStrike">
                          <a:latin typeface="Arial"/>
                        </a:rPr>
                        <a:t>i</a:t>
                      </a:r>
                      <a:r>
                        <a:rPr b="0" lang="en-IE" sz="1800" spc="-1" strike="noStrike">
                          <a:latin typeface="Arial"/>
                        </a:rPr>
                        <a:t>r</a:t>
                      </a:r>
                      <a:r>
                        <a:rPr b="0" lang="en-IE" sz="1800" spc="-1" strike="noStrike">
                          <a:latin typeface="Arial"/>
                        </a:rPr>
                        <a:t>e</a:t>
                      </a:r>
                      <a:r>
                        <a:rPr b="0" lang="en-IE" sz="1800" spc="-1" strike="noStrike">
                          <a:latin typeface="Arial"/>
                        </a:rPr>
                        <a:t>,</a:t>
                      </a:r>
                      <a:r>
                        <a:rPr b="0" lang="en-IE" sz="1800" spc="-1" strike="noStrike">
                          <a:latin typeface="Arial"/>
                        </a:rPr>
                        <a:t> </a:t>
                      </a:r>
                      <a:r>
                        <a:rPr b="0" lang="en-IE" sz="1800" spc="-1" strike="noStrike">
                          <a:latin typeface="Arial"/>
                        </a:rPr>
                        <a:t>M</a:t>
                      </a:r>
                      <a:r>
                        <a:rPr b="0" lang="en-IE" sz="1800" spc="-1" strike="noStrike">
                          <a:latin typeface="Arial"/>
                        </a:rPr>
                        <a:t>.</a:t>
                      </a:r>
                      <a:r>
                        <a:rPr b="0" lang="en-IE" sz="1800" spc="-1" strike="noStrike">
                          <a:latin typeface="Arial"/>
                        </a:rPr>
                        <a:t>,</a:t>
                      </a:r>
                      <a:r>
                        <a:rPr b="0" lang="en-IE" sz="1800" spc="-1" strike="noStrike">
                          <a:latin typeface="Arial"/>
                        </a:rPr>
                        <a:t> </a:t>
                      </a:r>
                      <a:r>
                        <a:rPr b="0" lang="en-IE" sz="1800" spc="-1" strike="noStrike">
                          <a:latin typeface="Arial"/>
                        </a:rPr>
                        <a:t>.</a:t>
                      </a:r>
                      <a:r>
                        <a:rPr b="0" lang="en-IE" sz="1800" spc="-1" strike="noStrike">
                          <a:latin typeface="Arial"/>
                        </a:rPr>
                        <a:t>.</a:t>
                      </a:r>
                      <a:r>
                        <a:rPr b="0" lang="en-IE" sz="1800" spc="-1" strike="noStrike">
                          <a:latin typeface="Arial"/>
                        </a:rPr>
                        <a:t>.</a:t>
                      </a:r>
                      <a:r>
                        <a:rPr b="0" lang="en-IE" sz="1800" spc="-1" strike="noStrike">
                          <a:latin typeface="Arial"/>
                        </a:rPr>
                        <a:t> </a:t>
                      </a:r>
                      <a:r>
                        <a:rPr b="0" lang="en-IE" sz="1800" spc="-1" strike="noStrike">
                          <a:latin typeface="Arial"/>
                        </a:rPr>
                        <a:t>&amp;</a:t>
                      </a:r>
                      <a:r>
                        <a:rPr b="0" lang="en-IE" sz="1800" spc="-1" strike="noStrike">
                          <a:latin typeface="Arial"/>
                        </a:rPr>
                        <a:t> </a:t>
                      </a:r>
                      <a:r>
                        <a:rPr b="0" lang="en-IE" sz="1800" spc="-1" strike="noStrike">
                          <a:latin typeface="Arial"/>
                        </a:rPr>
                        <a:t>F</a:t>
                      </a:r>
                      <a:r>
                        <a:rPr b="0" lang="en-IE" sz="1800" spc="-1" strike="noStrike">
                          <a:latin typeface="Arial"/>
                        </a:rPr>
                        <a:t>e</a:t>
                      </a:r>
                      <a:r>
                        <a:rPr b="0" lang="en-IE" sz="1800" spc="-1" strike="noStrike">
                          <a:latin typeface="Arial"/>
                        </a:rPr>
                        <a:t>r</a:t>
                      </a:r>
                      <a:r>
                        <a:rPr b="0" lang="en-IE" sz="1800" spc="-1" strike="noStrike">
                          <a:latin typeface="Arial"/>
                        </a:rPr>
                        <a:t>r</a:t>
                      </a:r>
                      <a:r>
                        <a:rPr b="0" lang="en-IE" sz="1800" spc="-1" strike="noStrike">
                          <a:latin typeface="Arial"/>
                        </a:rPr>
                        <a:t>u</a:t>
                      </a:r>
                      <a:r>
                        <a:rPr b="0" lang="en-IE" sz="1800" spc="-1" strike="noStrike">
                          <a:latin typeface="Arial"/>
                        </a:rPr>
                        <a:t>c</a:t>
                      </a:r>
                      <a:r>
                        <a:rPr b="0" lang="en-IE" sz="1800" spc="-1" strike="noStrike">
                          <a:latin typeface="Arial"/>
                        </a:rPr>
                        <a:t>c</a:t>
                      </a:r>
                      <a:r>
                        <a:rPr b="0" lang="en-IE" sz="1800" spc="-1" strike="noStrike">
                          <a:latin typeface="Arial"/>
                        </a:rPr>
                        <a:t>i</a:t>
                      </a:r>
                      <a:r>
                        <a:rPr b="0" lang="en-IE" sz="1800" spc="-1" strike="noStrike">
                          <a:latin typeface="Arial"/>
                        </a:rPr>
                        <a:t>,</a:t>
                      </a:r>
                      <a:r>
                        <a:rPr b="0" lang="en-IE" sz="1800" spc="-1" strike="noStrike">
                          <a:latin typeface="Arial"/>
                        </a:rPr>
                        <a:t> </a:t>
                      </a:r>
                      <a:r>
                        <a:rPr b="0" lang="en-IE" sz="1800" spc="-1" strike="noStrike">
                          <a:latin typeface="Arial"/>
                        </a:rPr>
                        <a:t>L</a:t>
                      </a:r>
                      <a:r>
                        <a:rPr b="0" lang="en-IE" sz="1800" spc="-1" strike="noStrike">
                          <a:latin typeface="Arial"/>
                        </a:rPr>
                        <a:t>.</a:t>
                      </a:r>
                      <a:r>
                        <a:rPr b="0" lang="en-IE" sz="1800" spc="-1" strike="noStrike">
                          <a:latin typeface="Arial"/>
                        </a:rPr>
                        <a:t> </a:t>
                      </a:r>
                      <a:r>
                        <a:rPr b="0" lang="en-IE" sz="1800" spc="-1" strike="noStrike">
                          <a:latin typeface="Arial"/>
                        </a:rPr>
                        <a:t>(</a:t>
                      </a:r>
                      <a:r>
                        <a:rPr b="0" lang="en-IE" sz="1800" spc="-1" strike="noStrike">
                          <a:latin typeface="Arial"/>
                        </a:rPr>
                        <a:t>2</a:t>
                      </a:r>
                      <a:r>
                        <a:rPr b="0" lang="en-IE" sz="1800" spc="-1" strike="noStrike">
                          <a:latin typeface="Arial"/>
                        </a:rPr>
                        <a:t>0</a:t>
                      </a:r>
                      <a:r>
                        <a:rPr b="0" lang="en-IE" sz="1800" spc="-1" strike="noStrike">
                          <a:latin typeface="Arial"/>
                        </a:rPr>
                        <a:t>2</a:t>
                      </a:r>
                      <a:r>
                        <a:rPr b="0" lang="en-IE" sz="1800" spc="-1" strike="noStrike">
                          <a:latin typeface="Arial"/>
                        </a:rPr>
                        <a:t>1</a:t>
                      </a:r>
                      <a:r>
                        <a:rPr b="0" lang="en-IE" sz="1800" spc="-1" strike="noStrike">
                          <a:latin typeface="Arial"/>
                        </a:rPr>
                        <a:t>)</a:t>
                      </a:r>
                      <a:r>
                        <a:rPr b="0" lang="en-IE" sz="1800" spc="-1" strike="noStrike">
                          <a:latin typeface="Arial"/>
                        </a:rPr>
                        <a:t>.</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r>
              <a:tr h="0">
                <a:tc>
                  <a:txBody>
                    <a:bodyPr lIns="90000" rIns="90000" tIns="46800" bIns="46800" anchor="ctr">
                      <a:noAutofit/>
                    </a:bodyPr>
                    <a:p>
                      <a:r>
                        <a:rPr b="0" lang="en-IE" sz="1800" spc="-1" strike="noStrike">
                          <a:latin typeface="Arial"/>
                        </a:rPr>
                        <a:t>GSE157585</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136</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19</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&gt;65</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Kulkarni, A. S., Peck, B. D., Walton, R. G., Kern, P. A., Mar, J. C., Windham, S. T., ... &amp; Peterson, C. A. (2020). </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r>
              <a:tr h="332280">
                <a:tc>
                  <a:txBody>
                    <a:bodyPr lIns="90000" rIns="90000" tIns="46800" bIns="46800" anchor="ctr">
                      <a:noAutofit/>
                    </a:bodyPr>
                    <a:p>
                      <a:r>
                        <a:rPr b="0" lang="en-IE" sz="1800" spc="-1" strike="noStrike">
                          <a:latin typeface="Arial"/>
                        </a:rPr>
                        <a:t>GSE87105</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tIns="46800" bIns="46800" anchor="ctr">
                      <a:noAutofit/>
                    </a:bodyPr>
                    <a:p>
                      <a:pPr algn="ctr">
                        <a:buNone/>
                      </a:pPr>
                      <a:r>
                        <a:rPr b="0" lang="en-IE" sz="1800" spc="-1" strike="noStrike">
                          <a:latin typeface="Arial"/>
                        </a:rPr>
                        <a:t>16</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tIns="46800" bIns="46800" anchor="ctr">
                      <a:noAutofit/>
                    </a:bodyPr>
                    <a:p>
                      <a:pPr algn="ctr">
                        <a:buNone/>
                      </a:pPr>
                      <a:r>
                        <a:rPr b="0" lang="en-IE" sz="1800" spc="-1" strike="noStrike">
                          <a:latin typeface="Arial"/>
                        </a:rPr>
                        <a:t>30</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tIns="46800" bIns="46800" anchor="ctr">
                      <a:noAutofit/>
                    </a:bodyPr>
                    <a:p>
                      <a:pPr algn="ctr">
                        <a:buNone/>
                      </a:pPr>
                      <a:r>
                        <a:rPr b="0" lang="en-IE" sz="1800" spc="-1" strike="noStrike">
                          <a:latin typeface="Arial"/>
                        </a:rPr>
                        <a:t>78</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tIns="46800" bIns="46800" anchor="ctr">
                      <a:noAutofit/>
                    </a:bodyPr>
                    <a:p>
                      <a:pPr algn="ctr">
                        <a:buNone/>
                      </a:pPr>
                      <a:r>
                        <a:rPr b="0" lang="en-IE" sz="1800" spc="-1" strike="noStrike">
                          <a:latin typeface="Arial"/>
                        </a:rPr>
                        <a:t>Mercken, E. M., Capri, M., Carboneau, B. A., Conte, M., Heidler, J., Santoro, A., ... &amp; de Cabo, R. (2017)..</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r>
              <a:tr h="0">
                <a:tc>
                  <a:txBody>
                    <a:bodyPr lIns="90000" rIns="90000" tIns="46800" bIns="46800" anchor="ctr">
                      <a:noAutofit/>
                    </a:bodyPr>
                    <a:p>
                      <a:r>
                        <a:rPr b="0" lang="en-IE" sz="1800" spc="-1" strike="noStrike">
                          <a:latin typeface="Arial"/>
                        </a:rPr>
                        <a:t>GSE23527</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36</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2</a:t>
                      </a:r>
                      <a:r>
                        <a:rPr b="0" lang="en-IE" sz="1800" spc="-1" strike="noStrike">
                          <a:latin typeface="Arial"/>
                        </a:rPr>
                        <a:t>9</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76</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tIns="46800" bIns="46800" anchor="ctr">
                      <a:noAutofit/>
                    </a:bodyPr>
                    <a:p>
                      <a:pPr algn="ctr">
                        <a:buNone/>
                      </a:pPr>
                      <a:r>
                        <a:rPr b="0" lang="en-IE" sz="1800" spc="-1" strike="noStrike">
                          <a:latin typeface="Arial"/>
                        </a:rPr>
                        <a:t>Drummond, M. J., McCarthy, J. J., Sinha, M., Spratt, H. M., Volpi, E., Esser, K. A., &amp; Rasmussen, B. B. (2011)</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3" name="Picture 481" descr=""/>
          <p:cNvPicPr/>
          <p:nvPr/>
        </p:nvPicPr>
        <p:blipFill>
          <a:blip r:embed="rId1"/>
          <a:stretch/>
        </p:blipFill>
        <p:spPr>
          <a:xfrm>
            <a:off x="1980000" y="356040"/>
            <a:ext cx="8999280" cy="6303240"/>
          </a:xfrm>
          <a:prstGeom prst="rect">
            <a:avLst/>
          </a:prstGeom>
          <a:ln w="0">
            <a:noFill/>
          </a:ln>
        </p:spPr>
      </p:pic>
      <p:sp>
        <p:nvSpPr>
          <p:cNvPr id="474" name=""/>
          <p:cNvSpPr/>
          <p:nvPr/>
        </p:nvSpPr>
        <p:spPr>
          <a:xfrm>
            <a:off x="0" y="-3312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831960" y="3078360"/>
            <a:ext cx="8210880" cy="880920"/>
          </a:xfrm>
          <a:prstGeom prst="rect">
            <a:avLst/>
          </a:prstGeom>
          <a:noFill/>
          <a:ln w="0">
            <a:noFill/>
          </a:ln>
        </p:spPr>
        <p:txBody>
          <a:bodyPr lIns="90000" rIns="90000" tIns="45000" bIns="45000" anchor="t">
            <a:noAutofit/>
          </a:bodyPr>
          <a:p>
            <a:pPr>
              <a:lnSpc>
                <a:spcPct val="90000"/>
              </a:lnSpc>
              <a:buNone/>
            </a:pPr>
            <a:r>
              <a:rPr b="1" lang="en-US" sz="4400" spc="-1" strike="noStrike">
                <a:solidFill>
                  <a:srgbClr val="ffffff"/>
                </a:solidFill>
                <a:latin typeface="Arial"/>
                <a:ea typeface="DejaVu Sans"/>
              </a:rPr>
              <a:t>U</a:t>
            </a:r>
            <a:r>
              <a:rPr b="1" lang="en-US" sz="4400" spc="-1" strike="noStrike">
                <a:solidFill>
                  <a:srgbClr val="ffffff"/>
                </a:solidFill>
                <a:latin typeface="Arial"/>
                <a:ea typeface="DejaVu Sans"/>
              </a:rPr>
              <a:t>p</a:t>
            </a:r>
            <a:r>
              <a:rPr b="1" lang="en-US" sz="4400" spc="-1" strike="noStrike">
                <a:solidFill>
                  <a:srgbClr val="ffffff"/>
                </a:solidFill>
                <a:latin typeface="Arial"/>
                <a:ea typeface="DejaVu Sans"/>
              </a:rPr>
              <a:t>d</a:t>
            </a:r>
            <a:r>
              <a:rPr b="1" lang="en-US" sz="4400" spc="-1" strike="noStrike">
                <a:solidFill>
                  <a:srgbClr val="ffffff"/>
                </a:solidFill>
                <a:latin typeface="Arial"/>
                <a:ea typeface="DejaVu Sans"/>
              </a:rPr>
              <a:t>a</a:t>
            </a:r>
            <a:r>
              <a:rPr b="1" lang="en-US" sz="4400" spc="-1" strike="noStrike">
                <a:solidFill>
                  <a:srgbClr val="ffffff"/>
                </a:solidFill>
                <a:latin typeface="Arial"/>
                <a:ea typeface="DejaVu Sans"/>
              </a:rPr>
              <a:t>t</a:t>
            </a:r>
            <a:r>
              <a:rPr b="1" lang="en-US" sz="4400" spc="-1" strike="noStrike">
                <a:solidFill>
                  <a:srgbClr val="ffffff"/>
                </a:solidFill>
                <a:latin typeface="Arial"/>
                <a:ea typeface="DejaVu Sans"/>
              </a:rPr>
              <a:t>e</a:t>
            </a:r>
            <a:r>
              <a:rPr b="1" lang="en-US" sz="4400" spc="-1" strike="noStrike">
                <a:solidFill>
                  <a:srgbClr val="ffffff"/>
                </a:solidFill>
                <a:latin typeface="Arial"/>
                <a:ea typeface="DejaVu Sans"/>
              </a:rPr>
              <a:t> </a:t>
            </a:r>
            <a:r>
              <a:rPr b="1" lang="en-US" sz="4400" spc="-1" strike="noStrike">
                <a:solidFill>
                  <a:srgbClr val="ffffff"/>
                </a:solidFill>
                <a:latin typeface="Arial"/>
                <a:ea typeface="DejaVu Sans"/>
              </a:rPr>
              <a:t>#</a:t>
            </a:r>
            <a:r>
              <a:rPr b="1" lang="en-US" sz="4400" spc="-1" strike="noStrike">
                <a:solidFill>
                  <a:srgbClr val="ffffff"/>
                </a:solidFill>
                <a:latin typeface="Arial"/>
                <a:ea typeface="DejaVu Sans"/>
              </a:rPr>
              <a:t> </a:t>
            </a:r>
            <a:r>
              <a:rPr b="1" lang="en-US" sz="4400" spc="-1" strike="noStrike">
                <a:solidFill>
                  <a:srgbClr val="ffffff"/>
                </a:solidFill>
                <a:latin typeface="Arial"/>
                <a:ea typeface="DejaVu Sans"/>
              </a:rPr>
              <a:t>3</a:t>
            </a:r>
            <a:br>
              <a:rPr sz="4400"/>
            </a:br>
            <a:br>
              <a:rPr sz="4400"/>
            </a:br>
            <a:endParaRPr b="0" lang="en-IE" sz="4400" spc="-1" strike="noStrike">
              <a:latin typeface="Arial"/>
            </a:endParaRPr>
          </a:p>
        </p:txBody>
      </p:sp>
      <p:sp>
        <p:nvSpPr>
          <p:cNvPr id="476" name="PlaceHolder 6"/>
          <p:cNvSpPr/>
          <p:nvPr/>
        </p:nvSpPr>
        <p:spPr>
          <a:xfrm>
            <a:off x="2700000" y="4320000"/>
            <a:ext cx="8210880" cy="88092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a:solidFill>
                  <a:srgbClr val="ffffff"/>
                </a:solidFill>
                <a:latin typeface="Arial"/>
                <a:ea typeface="DejaVu Sans"/>
              </a:rPr>
              <a:t>Diff express genes and Gene Graphs</a:t>
            </a:r>
            <a:endParaRPr b="0" lang="en-IE"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2"/>
          <p:cNvSpPr/>
          <p:nvPr/>
        </p:nvSpPr>
        <p:spPr>
          <a:xfrm>
            <a:off x="609120" y="273600"/>
            <a:ext cx="10970640" cy="11430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IE" sz="4400" spc="-1" strike="noStrike">
                <a:solidFill>
                  <a:srgbClr val="000000"/>
                </a:solidFill>
                <a:latin typeface="Arial"/>
                <a:ea typeface="DejaVu Sans"/>
              </a:rPr>
              <a:t>Key points</a:t>
            </a:r>
            <a:endParaRPr b="0" lang="en-IE" sz="4400" spc="-1" strike="noStrike">
              <a:latin typeface="Arial"/>
            </a:endParaRPr>
          </a:p>
        </p:txBody>
      </p:sp>
      <p:pic>
        <p:nvPicPr>
          <p:cNvPr id="478" name="Picture 485" descr=""/>
          <p:cNvPicPr/>
          <p:nvPr/>
        </p:nvPicPr>
        <p:blipFill>
          <a:blip r:embed="rId1"/>
          <a:stretch/>
        </p:blipFill>
        <p:spPr>
          <a:xfrm>
            <a:off x="1440000" y="1418040"/>
            <a:ext cx="9358560" cy="5069520"/>
          </a:xfrm>
          <a:prstGeom prst="rect">
            <a:avLst/>
          </a:prstGeom>
          <a:ln w="0">
            <a:noFill/>
          </a:ln>
        </p:spPr>
      </p:pic>
      <p:sp>
        <p:nvSpPr>
          <p:cNvPr id="479" name=""/>
          <p:cNvSpPr/>
          <p:nvPr/>
        </p:nvSpPr>
        <p:spPr>
          <a:xfrm>
            <a:off x="0" y="-3312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
          <p:cNvSpPr/>
          <p:nvPr/>
        </p:nvSpPr>
        <p:spPr>
          <a:xfrm>
            <a:off x="0" y="-3312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481" name="TextShape 3"/>
          <p:cNvSpPr/>
          <p:nvPr/>
        </p:nvSpPr>
        <p:spPr>
          <a:xfrm>
            <a:off x="609120" y="273600"/>
            <a:ext cx="10970640" cy="114300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IE" sz="4400" spc="-1" strike="noStrike">
                <a:solidFill>
                  <a:srgbClr val="000000"/>
                </a:solidFill>
                <a:latin typeface="Arial"/>
                <a:ea typeface="DejaVu Sans"/>
              </a:rPr>
              <a:t>Expression during age</a:t>
            </a:r>
            <a:endParaRPr b="0" lang="en-IE" sz="4400" spc="-1" strike="noStrike">
              <a:latin typeface="Arial"/>
            </a:endParaRPr>
          </a:p>
        </p:txBody>
      </p:sp>
      <p:pic>
        <p:nvPicPr>
          <p:cNvPr id="482" name="" descr=""/>
          <p:cNvPicPr/>
          <p:nvPr/>
        </p:nvPicPr>
        <p:blipFill>
          <a:blip r:embed="rId1"/>
          <a:stretch/>
        </p:blipFill>
        <p:spPr>
          <a:xfrm>
            <a:off x="3780000" y="2154240"/>
            <a:ext cx="4412880" cy="3245040"/>
          </a:xfrm>
          <a:prstGeom prst="rect">
            <a:avLst/>
          </a:prstGeom>
          <a:ln w="0">
            <a:noFill/>
          </a:ln>
        </p:spPr>
      </p:pic>
      <p:pic>
        <p:nvPicPr>
          <p:cNvPr id="483" name="" descr=""/>
          <p:cNvPicPr/>
          <p:nvPr/>
        </p:nvPicPr>
        <p:blipFill>
          <a:blip r:embed="rId2"/>
          <a:stretch/>
        </p:blipFill>
        <p:spPr>
          <a:xfrm>
            <a:off x="180000" y="2679840"/>
            <a:ext cx="2779560" cy="2539440"/>
          </a:xfrm>
          <a:prstGeom prst="rect">
            <a:avLst/>
          </a:prstGeom>
          <a:ln w="0">
            <a:noFill/>
          </a:ln>
        </p:spPr>
      </p:pic>
      <p:pic>
        <p:nvPicPr>
          <p:cNvPr id="484" name="" descr=""/>
          <p:cNvPicPr/>
          <p:nvPr/>
        </p:nvPicPr>
        <p:blipFill>
          <a:blip r:embed="rId3"/>
          <a:stretch/>
        </p:blipFill>
        <p:spPr>
          <a:xfrm>
            <a:off x="9000000" y="2340000"/>
            <a:ext cx="2815200" cy="2982960"/>
          </a:xfrm>
          <a:prstGeom prst="rect">
            <a:avLst/>
          </a:prstGeom>
          <a:ln w="0">
            <a:noFill/>
          </a:ln>
        </p:spPr>
      </p:pic>
      <p:sp>
        <p:nvSpPr>
          <p:cNvPr id="485" name=""/>
          <p:cNvSpPr/>
          <p:nvPr/>
        </p:nvSpPr>
        <p:spPr>
          <a:xfrm>
            <a:off x="540000" y="1417320"/>
            <a:ext cx="2159280" cy="714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E" sz="4400" spc="-1" strike="noStrike">
                <a:solidFill>
                  <a:srgbClr val="000000"/>
                </a:solidFill>
                <a:latin typeface="Arial"/>
                <a:ea typeface="DejaVu Sans"/>
              </a:rPr>
              <a:t>Young</a:t>
            </a:r>
            <a:endParaRPr b="0" lang="en-IE" sz="4400" spc="-1" strike="noStrike">
              <a:latin typeface="Arial"/>
            </a:endParaRPr>
          </a:p>
        </p:txBody>
      </p:sp>
      <p:sp>
        <p:nvSpPr>
          <p:cNvPr id="486" name=""/>
          <p:cNvSpPr/>
          <p:nvPr/>
        </p:nvSpPr>
        <p:spPr>
          <a:xfrm>
            <a:off x="4680000" y="1260000"/>
            <a:ext cx="3059280" cy="719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E" sz="4400" spc="-1" strike="noStrike">
                <a:solidFill>
                  <a:srgbClr val="000000"/>
                </a:solidFill>
                <a:latin typeface="Arial"/>
                <a:ea typeface="DejaVu Sans"/>
              </a:rPr>
              <a:t>Middle age</a:t>
            </a:r>
            <a:endParaRPr b="0" lang="en-IE" sz="4400" spc="-1" strike="noStrike">
              <a:latin typeface="Arial"/>
            </a:endParaRPr>
          </a:p>
        </p:txBody>
      </p:sp>
      <p:sp>
        <p:nvSpPr>
          <p:cNvPr id="487" name=""/>
          <p:cNvSpPr/>
          <p:nvPr/>
        </p:nvSpPr>
        <p:spPr>
          <a:xfrm>
            <a:off x="9720000" y="1264680"/>
            <a:ext cx="1079280" cy="714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E" sz="4400" spc="-1" strike="noStrike">
                <a:solidFill>
                  <a:srgbClr val="000000"/>
                </a:solidFill>
                <a:latin typeface="Arial"/>
                <a:ea typeface="DejaVu Sans"/>
              </a:rPr>
              <a:t>Old</a:t>
            </a:r>
            <a:endParaRPr b="0" lang="en-IE" sz="4400" spc="-1" strike="noStrike">
              <a:latin typeface="Arial"/>
            </a:endParaRPr>
          </a:p>
        </p:txBody>
      </p:sp>
      <p:sp>
        <p:nvSpPr>
          <p:cNvPr id="488" name=""/>
          <p:cNvSpPr/>
          <p:nvPr/>
        </p:nvSpPr>
        <p:spPr>
          <a:xfrm>
            <a:off x="2520000" y="5224320"/>
            <a:ext cx="1745280" cy="71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E" sz="4400" spc="-1" strike="noStrike">
                <a:solidFill>
                  <a:srgbClr val="000000"/>
                </a:solidFill>
                <a:latin typeface="Arial"/>
                <a:ea typeface="DejaVu Sans"/>
              </a:rPr>
              <a:t>&lt;35&gt;</a:t>
            </a:r>
            <a:endParaRPr b="0" lang="en-IE" sz="4400" spc="-1" strike="noStrike">
              <a:latin typeface="Arial"/>
            </a:endParaRPr>
          </a:p>
        </p:txBody>
      </p:sp>
      <p:sp>
        <p:nvSpPr>
          <p:cNvPr id="489" name=""/>
          <p:cNvSpPr/>
          <p:nvPr/>
        </p:nvSpPr>
        <p:spPr>
          <a:xfrm>
            <a:off x="8100000" y="5220000"/>
            <a:ext cx="1745280" cy="71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E" sz="4400" spc="-1" strike="noStrike">
                <a:solidFill>
                  <a:srgbClr val="000000"/>
                </a:solidFill>
                <a:latin typeface="Arial"/>
                <a:ea typeface="DejaVu Sans"/>
              </a:rPr>
              <a:t>&lt;65&gt;</a:t>
            </a:r>
            <a:endParaRPr b="0" lang="en-IE" sz="4400" spc="-1" strike="noStrike">
              <a:latin typeface="Arial"/>
            </a:endParaRPr>
          </a:p>
        </p:txBody>
      </p:sp>
      <p:sp>
        <p:nvSpPr>
          <p:cNvPr id="490" name=""/>
          <p:cNvSpPr/>
          <p:nvPr/>
        </p:nvSpPr>
        <p:spPr>
          <a:xfrm>
            <a:off x="885960" y="5674320"/>
            <a:ext cx="553320" cy="71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E" sz="4400" spc="-1" strike="noStrike">
                <a:solidFill>
                  <a:srgbClr val="ffff00"/>
                </a:solidFill>
                <a:latin typeface="Arial"/>
                <a:ea typeface="DejaVu Sans"/>
              </a:rPr>
              <a:t>Y</a:t>
            </a:r>
            <a:endParaRPr b="0" lang="en-IE" sz="4400" spc="-1" strike="noStrike">
              <a:latin typeface="Arial"/>
            </a:endParaRPr>
          </a:p>
        </p:txBody>
      </p:sp>
      <p:sp>
        <p:nvSpPr>
          <p:cNvPr id="491" name=""/>
          <p:cNvSpPr/>
          <p:nvPr/>
        </p:nvSpPr>
        <p:spPr>
          <a:xfrm>
            <a:off x="5565960" y="5672160"/>
            <a:ext cx="1273320" cy="719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E" sz="4400" spc="-1" strike="noStrike">
                <a:solidFill>
                  <a:srgbClr val="388e3c"/>
                </a:solidFill>
                <a:latin typeface="Arial"/>
                <a:ea typeface="DejaVu Sans"/>
              </a:rPr>
              <a:t>MA</a:t>
            </a:r>
            <a:endParaRPr b="0" lang="en-IE" sz="4400" spc="-1" strike="noStrike">
              <a:latin typeface="Arial"/>
            </a:endParaRPr>
          </a:p>
        </p:txBody>
      </p:sp>
      <p:sp>
        <p:nvSpPr>
          <p:cNvPr id="492" name=""/>
          <p:cNvSpPr/>
          <p:nvPr/>
        </p:nvSpPr>
        <p:spPr>
          <a:xfrm>
            <a:off x="10425960" y="5674320"/>
            <a:ext cx="553320" cy="7149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E" sz="4400" spc="-1" strike="noStrike">
                <a:solidFill>
                  <a:srgbClr val="3f51b5"/>
                </a:solidFill>
                <a:latin typeface="Arial"/>
                <a:ea typeface="DejaVu Sans"/>
              </a:rPr>
              <a:t>O</a:t>
            </a:r>
            <a:endParaRPr b="0" lang="en-IE" sz="4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93" name="Table 486"/>
          <p:cNvGraphicFramePr/>
          <p:nvPr/>
        </p:nvGraphicFramePr>
        <p:xfrm>
          <a:off x="2618640" y="1672560"/>
          <a:ext cx="7165800" cy="4146480"/>
        </p:xfrm>
        <a:graphic>
          <a:graphicData uri="http://schemas.openxmlformats.org/drawingml/2006/table">
            <a:tbl>
              <a:tblPr/>
              <a:tblGrid>
                <a:gridCol w="2388960"/>
                <a:gridCol w="2388960"/>
                <a:gridCol w="2388240"/>
              </a:tblGrid>
              <a:tr h="690840">
                <a:tc>
                  <a:txBody>
                    <a:bodyPr lIns="90000" rIns="90000" anchor="ctr">
                      <a:noAutofit/>
                    </a:bodyPr>
                    <a:p>
                      <a:pPr algn="ctr">
                        <a:lnSpc>
                          <a:spcPct val="100000"/>
                        </a:lnSpc>
                        <a:buNone/>
                      </a:pPr>
                      <a:r>
                        <a:rPr b="1" lang="en-IE" sz="1800" spc="-1" strike="noStrike">
                          <a:solidFill>
                            <a:srgbClr val="000000"/>
                          </a:solidFill>
                          <a:latin typeface="Arial"/>
                          <a:ea typeface="DejaVu Sans"/>
                        </a:rPr>
                        <a:t>Target</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noAutofit/>
                    </a:bodyPr>
                    <a:p>
                      <a:pPr algn="ctr">
                        <a:lnSpc>
                          <a:spcPct val="100000"/>
                        </a:lnSpc>
                        <a:buNone/>
                      </a:pPr>
                      <a:r>
                        <a:rPr b="1" lang="en-IE" sz="1800" spc="-1" strike="noStrike">
                          <a:solidFill>
                            <a:srgbClr val="000000"/>
                          </a:solidFill>
                          <a:latin typeface="Arial"/>
                          <a:ea typeface="DejaVu Sans"/>
                        </a:rPr>
                        <a:t>Type</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noAutofit/>
                    </a:bodyPr>
                    <a:p>
                      <a:pPr algn="ctr">
                        <a:lnSpc>
                          <a:spcPct val="100000"/>
                        </a:lnSpc>
                        <a:buNone/>
                      </a:pPr>
                      <a:r>
                        <a:rPr b="1" lang="en-IE" sz="1800" spc="-1" strike="noStrike">
                          <a:solidFill>
                            <a:srgbClr val="000000"/>
                          </a:solidFill>
                          <a:latin typeface="Arial"/>
                          <a:ea typeface="DejaVu Sans"/>
                        </a:rPr>
                        <a:t>N. Experiments</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90840">
                <a:tc rowSpan="2">
                  <a:txBody>
                    <a:bodyPr lIns="90000" rIns="90000" anchor="ctr">
                      <a:noAutofit/>
                    </a:bodyPr>
                    <a:p>
                      <a:pPr algn="ctr">
                        <a:lnSpc>
                          <a:spcPct val="100000"/>
                        </a:lnSpc>
                        <a:buNone/>
                      </a:pPr>
                      <a:r>
                        <a:rPr b="0" lang="en-IE" sz="1800" spc="-1" strike="noStrike">
                          <a:solidFill>
                            <a:srgbClr val="000000"/>
                          </a:solidFill>
                          <a:latin typeface="Arial"/>
                          <a:ea typeface="DejaVu Sans"/>
                        </a:rPr>
                        <a:t>mRNA</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RNASeq</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3</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90840">
                <a:tc vMerge="1">
                  <a:tcPr anchor="t" marL="90000" marR="90000">
                    <a:lnL>
                      <a:noFill/>
                    </a:lnL>
                    <a:lnR>
                      <a:noFill/>
                    </a:lnR>
                    <a:lnT>
                      <a:noFill/>
                    </a:lnT>
                    <a:lnB>
                      <a:noFill/>
                    </a:lnB>
                    <a:solidFill>
                      <a:srgbClr val="729fcf"/>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MicroArray</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4</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90840">
                <a:tc rowSpan="2">
                  <a:txBody>
                    <a:bodyPr lIns="90000" rIns="90000" anchor="ctr">
                      <a:noAutofit/>
                    </a:bodyPr>
                    <a:p>
                      <a:pPr algn="ctr">
                        <a:lnSpc>
                          <a:spcPct val="100000"/>
                        </a:lnSpc>
                        <a:buNone/>
                      </a:pPr>
                      <a:r>
                        <a:rPr b="0" lang="en-IE" sz="1800" spc="-1" strike="noStrike">
                          <a:solidFill>
                            <a:srgbClr val="000000"/>
                          </a:solidFill>
                          <a:latin typeface="Arial"/>
                          <a:ea typeface="DejaVu Sans"/>
                        </a:rPr>
                        <a:t>miRNA</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MicroArray</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1</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90840">
                <a:tc vMerge="1">
                  <a:tcPr anchor="t" marL="90000" marR="90000">
                    <a:lnL>
                      <a:noFill/>
                    </a:lnL>
                    <a:lnR>
                      <a:noFill/>
                    </a:lnR>
                    <a:lnT>
                      <a:noFill/>
                    </a:lnT>
                    <a:lnB>
                      <a:noFill/>
                    </a:lnB>
                    <a:solidFill>
                      <a:srgbClr val="729fcf"/>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miRSeq</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2</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92640">
                <a:tc>
                  <a:txBody>
                    <a:bodyPr lIns="90000" rIns="90000" anchor="ctr">
                      <a:noAutofit/>
                    </a:bodyPr>
                    <a:p>
                      <a:pPr algn="ctr">
                        <a:lnSpc>
                          <a:spcPct val="100000"/>
                        </a:lnSpc>
                        <a:buNone/>
                      </a:pPr>
                      <a:r>
                        <a:rPr b="0" lang="en-IE" sz="1800" spc="-1" strike="noStrike">
                          <a:solidFill>
                            <a:srgbClr val="000000"/>
                          </a:solidFill>
                          <a:latin typeface="Arial"/>
                          <a:ea typeface="DejaVu Sans"/>
                        </a:rPr>
                        <a:t>Proteomics</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noAutofit/>
                    </a:bodyPr>
                    <a:p>
                      <a:pPr algn="ctr">
                        <a:lnSpc>
                          <a:spcPct val="100000"/>
                        </a:lnSpc>
                        <a:buNone/>
                      </a:pPr>
                      <a:r>
                        <a:rPr b="0" lang="en-IE" sz="1800" spc="-1" strike="noStrike">
                          <a:solidFill>
                            <a:srgbClr val="000000"/>
                          </a:solidFill>
                          <a:latin typeface="Arial"/>
                          <a:ea typeface="DejaVu Sans"/>
                        </a:rPr>
                        <a:t>1</a:t>
                      </a:r>
                      <a:endParaRPr b="0" lang="en-IE" sz="1800" spc="-1" strike="noStrike">
                        <a:latin typeface="Arial"/>
                      </a:endParaRPr>
                    </a:p>
                  </a:txBody>
                  <a:tcPr anchor="ct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494" name="PlaceHolder 1"/>
          <p:cNvSpPr>
            <a:spLocks noGrp="1"/>
          </p:cNvSpPr>
          <p:nvPr>
            <p:ph type="title"/>
          </p:nvPr>
        </p:nvSpPr>
        <p:spPr>
          <a:xfrm>
            <a:off x="609120" y="273600"/>
            <a:ext cx="10971000" cy="1143360"/>
          </a:xfrm>
          <a:prstGeom prst="rect">
            <a:avLst/>
          </a:prstGeom>
          <a:noFill/>
          <a:ln w="0">
            <a:noFill/>
          </a:ln>
        </p:spPr>
        <p:txBody>
          <a:bodyPr lIns="0" rIns="0" tIns="0" bIns="0" anchor="ctr">
            <a:noAutofit/>
          </a:bodyPr>
          <a:p>
            <a:pPr algn="ctr">
              <a:lnSpc>
                <a:spcPct val="90000"/>
              </a:lnSpc>
              <a:buNone/>
            </a:pPr>
            <a:r>
              <a:rPr b="0" lang="en-IE" sz="4400" spc="-1" strike="noStrike">
                <a:solidFill>
                  <a:srgbClr val="000000"/>
                </a:solidFill>
                <a:latin typeface="Arial"/>
                <a:ea typeface="DejaVu Sans"/>
              </a:rPr>
              <a:t>My Experiments</a:t>
            </a:r>
            <a:endParaRPr b="0" lang="en-IE" sz="4400" spc="-1" strike="noStrike">
              <a:latin typeface="Arial"/>
            </a:endParaRPr>
          </a:p>
        </p:txBody>
      </p:sp>
      <p:sp>
        <p:nvSpPr>
          <p:cNvPr id="495" name=""/>
          <p:cNvSpPr/>
          <p:nvPr/>
        </p:nvSpPr>
        <p:spPr>
          <a:xfrm>
            <a:off x="0" y="-3312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96" name="Table 488"/>
          <p:cNvGraphicFramePr/>
          <p:nvPr/>
        </p:nvGraphicFramePr>
        <p:xfrm>
          <a:off x="1781280" y="772920"/>
          <a:ext cx="9143280" cy="5540760"/>
        </p:xfrm>
        <a:graphic>
          <a:graphicData uri="http://schemas.openxmlformats.org/drawingml/2006/table">
            <a:tbl>
              <a:tblPr/>
              <a:tblGrid>
                <a:gridCol w="2285640"/>
                <a:gridCol w="2285640"/>
                <a:gridCol w="2285640"/>
                <a:gridCol w="2286720"/>
              </a:tblGrid>
              <a:tr h="346320">
                <a:tc>
                  <a:txBody>
                    <a:bodyPr lIns="90000" rIns="90000" anchor="t">
                      <a:noAutofit/>
                    </a:bodyPr>
                    <a:p>
                      <a:pPr algn="ctr">
                        <a:lnSpc>
                          <a:spcPct val="90000"/>
                        </a:lnSpc>
                        <a:spcAft>
                          <a:spcPts val="1417"/>
                        </a:spcAft>
                        <a:buNone/>
                      </a:pPr>
                      <a:r>
                        <a:rPr b="1" lang="en-IE" sz="2000" spc="-1" strike="noStrike">
                          <a:solidFill>
                            <a:srgbClr val="4d1282"/>
                          </a:solidFill>
                          <a:latin typeface="Arial"/>
                          <a:ea typeface="DejaVu Sans"/>
                        </a:rPr>
                        <a:t>Experiment</a:t>
                      </a:r>
                      <a:endParaRPr b="0" lang="en-IE" sz="20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90000"/>
                        </a:lnSpc>
                        <a:spcAft>
                          <a:spcPts val="1417"/>
                        </a:spcAft>
                        <a:buNone/>
                      </a:pPr>
                      <a:r>
                        <a:rPr b="1" lang="en-IE" sz="2000" spc="-1" strike="noStrike">
                          <a:solidFill>
                            <a:srgbClr val="4d1282"/>
                          </a:solidFill>
                          <a:latin typeface="Arial"/>
                          <a:ea typeface="DejaVu Sans"/>
                        </a:rPr>
                        <a:t>Evaluation</a:t>
                      </a:r>
                      <a:endParaRPr b="0" lang="en-IE" sz="20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90000"/>
                        </a:lnSpc>
                        <a:spcAft>
                          <a:spcPts val="1417"/>
                        </a:spcAft>
                        <a:buNone/>
                      </a:pPr>
                      <a:r>
                        <a:rPr b="1" lang="en-IE" sz="2000" spc="-1" strike="noStrike">
                          <a:solidFill>
                            <a:srgbClr val="4d1282"/>
                          </a:solidFill>
                          <a:latin typeface="Arial"/>
                          <a:ea typeface="DejaVu Sans"/>
                        </a:rPr>
                        <a:t>Regulation</a:t>
                      </a:r>
                      <a:endParaRPr b="0" lang="en-IE" sz="20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90000"/>
                        </a:lnSpc>
                        <a:spcAft>
                          <a:spcPts val="1417"/>
                        </a:spcAft>
                        <a:buNone/>
                      </a:pPr>
                      <a:r>
                        <a:rPr b="1" lang="en-IE" sz="2000" spc="-1" strike="noStrike">
                          <a:solidFill>
                            <a:srgbClr val="4d1282"/>
                          </a:solidFill>
                          <a:latin typeface="Arial"/>
                          <a:ea typeface="DejaVu Sans"/>
                        </a:rPr>
                        <a:t>Genes</a:t>
                      </a:r>
                      <a:endParaRPr b="0" lang="en-IE" sz="20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GSE152558</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MO</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Down</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9</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GSE152558</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MO</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UP</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8</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GSE157585</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Down</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73</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GSE157585</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UP</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9</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GSE164471</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OY</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Down</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8</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GSE164471</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OY</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UP</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5</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GSE164471</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MY</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Down</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2</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GSE164471</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MY</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UP</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2</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GSE164471</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MO</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Down</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11</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GSE164471</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MO</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UP</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6</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e6e6e6"/>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GSE875105</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OY</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Down</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88</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cccccc"/>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GSE875105</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OY</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Up</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18</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GSE875105</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MO</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Up</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6</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10800">
                      <a:solidFill>
                        <a:srgbClr val="000000"/>
                      </a:solidFill>
                    </a:lnB>
                    <a:solidFill>
                      <a:srgbClr val="cccccc"/>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GSE23527</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Down</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e6e6e6"/>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5</a:t>
                      </a:r>
                      <a:endParaRPr b="0" lang="en-IE" sz="1800" spc="-1" strike="noStrike">
                        <a:latin typeface="Arial"/>
                      </a:endParaRPr>
                    </a:p>
                  </a:txBody>
                  <a:tcPr anchor="t" marL="90000" marR="90000">
                    <a:lnL w="720">
                      <a:solidFill>
                        <a:srgbClr val="ffffff"/>
                      </a:solidFill>
                    </a:lnL>
                    <a:lnR w="720">
                      <a:solidFill>
                        <a:srgbClr val="ffffff"/>
                      </a:solidFill>
                    </a:lnR>
                    <a:lnT w="10800">
                      <a:solidFill>
                        <a:srgbClr val="000000"/>
                      </a:solidFill>
                    </a:lnT>
                    <a:lnB w="720">
                      <a:solidFill>
                        <a:srgbClr val="ffffff"/>
                      </a:solidFill>
                    </a:lnB>
                    <a:solidFill>
                      <a:srgbClr val="e6e6e6"/>
                    </a:solidFill>
                  </a:tcPr>
                </a:tc>
              </a:tr>
              <a:tr h="346320">
                <a:tc>
                  <a:txBody>
                    <a:bodyPr lIns="90000" rIns="90000" anchor="t">
                      <a:noAutofit/>
                    </a:bodyPr>
                    <a:p>
                      <a:pPr algn="ctr">
                        <a:lnSpc>
                          <a:spcPct val="100000"/>
                        </a:lnSpc>
                        <a:buNone/>
                      </a:pPr>
                      <a:r>
                        <a:rPr b="0" lang="en-IE" sz="1800" spc="-1" strike="noStrike">
                          <a:solidFill>
                            <a:srgbClr val="000000"/>
                          </a:solidFill>
                          <a:latin typeface="Arial"/>
                          <a:ea typeface="DejaVu Sans"/>
                        </a:rPr>
                        <a:t>GSE23527</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Up</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gn="ctr">
                        <a:lnSpc>
                          <a:spcPct val="100000"/>
                        </a:lnSpc>
                        <a:buNone/>
                      </a:pPr>
                      <a:r>
                        <a:rPr b="0" lang="en-IE" sz="1800" spc="-1" strike="noStrike">
                          <a:solidFill>
                            <a:srgbClr val="000000"/>
                          </a:solidFill>
                          <a:latin typeface="Arial"/>
                          <a:ea typeface="DejaVu Sans"/>
                        </a:rPr>
                        <a:t>1</a:t>
                      </a:r>
                      <a:endParaRPr b="0" lang="en-IE"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497" name=""/>
          <p:cNvSpPr/>
          <p:nvPr/>
        </p:nvSpPr>
        <p:spPr>
          <a:xfrm>
            <a:off x="0" y="-3312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
          <p:cNvSpPr/>
          <p:nvPr/>
        </p:nvSpPr>
        <p:spPr>
          <a:xfrm>
            <a:off x="0" y="-3312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499" name="Picture 489" descr="">
            <a:hlinkClick r:id="rId1" action="ppaction://hlinksldjump"/>
          </p:cNvPr>
          <p:cNvPicPr/>
          <p:nvPr/>
        </p:nvPicPr>
        <p:blipFill>
          <a:blip r:embed="rId2"/>
          <a:stretch/>
        </p:blipFill>
        <p:spPr>
          <a:xfrm>
            <a:off x="720000" y="1260000"/>
            <a:ext cx="11338560" cy="5463000"/>
          </a:xfrm>
          <a:prstGeom prst="rect">
            <a:avLst/>
          </a:prstGeom>
          <a:ln w="0">
            <a:noFill/>
          </a:ln>
        </p:spPr>
      </p:pic>
      <p:sp>
        <p:nvSpPr>
          <p:cNvPr id="500"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gn="ctr">
              <a:lnSpc>
                <a:spcPct val="90000"/>
              </a:lnSpc>
              <a:buNone/>
            </a:pPr>
            <a:r>
              <a:rPr b="0" lang="en-IE" sz="4400" spc="-1" strike="noStrike">
                <a:solidFill>
                  <a:srgbClr val="000000"/>
                </a:solidFill>
                <a:latin typeface="Arial"/>
                <a:ea typeface="DejaVu Sans"/>
              </a:rPr>
              <a:t>GSE152558 Dotplot</a:t>
            </a:r>
            <a:endParaRPr b="0" lang="en-IE" sz="4400" spc="-1" strike="noStrike">
              <a:latin typeface="Arial"/>
            </a:endParaRPr>
          </a:p>
        </p:txBody>
      </p:sp>
      <p:sp>
        <p:nvSpPr>
          <p:cNvPr id="501" name="Rectangle 1"/>
          <p:cNvSpPr/>
          <p:nvPr/>
        </p:nvSpPr>
        <p:spPr>
          <a:xfrm>
            <a:off x="900000" y="2601000"/>
            <a:ext cx="6280560" cy="335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pic>
        <p:nvPicPr>
          <p:cNvPr id="502" name="" descr=""/>
          <p:cNvPicPr/>
          <p:nvPr/>
        </p:nvPicPr>
        <p:blipFill>
          <a:blip r:embed="rId3"/>
          <a:stretch/>
        </p:blipFill>
        <p:spPr>
          <a:xfrm>
            <a:off x="60120" y="-1584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2" presetSubtype="8">
                                  <p:stCondLst>
                                    <p:cond delay="0"/>
                                  </p:stCondLst>
                                  <p:childTnLst>
                                    <p:set>
                                      <p:cBhvr>
                                        <p:cTn id="6" dur="1" fill="hold">
                                          <p:stCondLst>
                                            <p:cond delay="0"/>
                                          </p:stCondLst>
                                        </p:cTn>
                                        <p:tgtEl>
                                          <p:spTgt spid="501"/>
                                        </p:tgtEl>
                                        <p:attrNameLst>
                                          <p:attrName>style.visibility</p:attrName>
                                        </p:attrNameLst>
                                      </p:cBhvr>
                                      <p:to>
                                        <p:strVal val="visible"/>
                                      </p:to>
                                    </p:set>
                                    <p:animEffect filter="wipe(left)" transition="in">
                                      <p:cBhvr additive="repl">
                                        <p:cTn id="7" dur="5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
          <p:cNvSpPr/>
          <p:nvPr/>
        </p:nvSpPr>
        <p:spPr>
          <a:xfrm>
            <a:off x="0" y="-1368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04" name="" descr=""/>
          <p:cNvPicPr/>
          <p:nvPr/>
        </p:nvPicPr>
        <p:blipFill>
          <a:blip r:embed="rId1"/>
          <a:stretch/>
        </p:blipFill>
        <p:spPr>
          <a:xfrm>
            <a:off x="60120" y="-32400"/>
            <a:ext cx="533520" cy="735120"/>
          </a:xfrm>
          <a:prstGeom prst="rect">
            <a:avLst/>
          </a:prstGeom>
          <a:ln w="0">
            <a:noFill/>
          </a:ln>
          <a:effectLst>
            <a:glow rad="50760">
              <a:srgbClr val="b39ddb"/>
            </a:glow>
          </a:effectLst>
        </p:spPr>
      </p:pic>
      <p:sp>
        <p:nvSpPr>
          <p:cNvPr id="505"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gn="ctr">
              <a:lnSpc>
                <a:spcPct val="90000"/>
              </a:lnSpc>
              <a:buNone/>
            </a:pPr>
            <a:r>
              <a:rPr b="0" lang="en-IE" sz="4400" spc="-1" strike="noStrike">
                <a:solidFill>
                  <a:srgbClr val="000000"/>
                </a:solidFill>
                <a:latin typeface="Arial"/>
                <a:ea typeface="DejaVu Sans"/>
              </a:rPr>
              <a:t>GSE152558 Dotplot</a:t>
            </a:r>
            <a:endParaRPr b="0" lang="en-IE" sz="4400" spc="-1" strike="noStrike">
              <a:latin typeface="Arial"/>
            </a:endParaRPr>
          </a:p>
        </p:txBody>
      </p:sp>
      <p:pic>
        <p:nvPicPr>
          <p:cNvPr id="506" name="Picture 492" descr="">
            <a:hlinkClick r:id="rId2" action="ppaction://hlinksldjump"/>
          </p:cNvPr>
          <p:cNvPicPr/>
          <p:nvPr/>
        </p:nvPicPr>
        <p:blipFill>
          <a:blip r:embed="rId3"/>
          <a:stretch/>
        </p:blipFill>
        <p:spPr>
          <a:xfrm>
            <a:off x="720000" y="1440000"/>
            <a:ext cx="11518560" cy="5280480"/>
          </a:xfrm>
          <a:prstGeom prst="rect">
            <a:avLst/>
          </a:prstGeom>
          <a:ln w="0">
            <a:noFill/>
          </a:ln>
        </p:spPr>
      </p:pic>
      <p:sp>
        <p:nvSpPr>
          <p:cNvPr id="507" name="Rectangle 1"/>
          <p:cNvSpPr/>
          <p:nvPr/>
        </p:nvSpPr>
        <p:spPr>
          <a:xfrm>
            <a:off x="1080000" y="2716560"/>
            <a:ext cx="6135840" cy="335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22" presetSubtype="8">
                                  <p:stCondLst>
                                    <p:cond delay="0"/>
                                  </p:stCondLst>
                                  <p:childTnLst>
                                    <p:set>
                                      <p:cBhvr>
                                        <p:cTn id="13" dur="1" fill="hold">
                                          <p:stCondLst>
                                            <p:cond delay="0"/>
                                          </p:stCondLst>
                                        </p:cTn>
                                        <p:tgtEl>
                                          <p:spTgt spid="507"/>
                                        </p:tgtEl>
                                        <p:attrNameLst>
                                          <p:attrName>style.visibility</p:attrName>
                                        </p:attrNameLst>
                                      </p:cBhvr>
                                      <p:to>
                                        <p:strVal val="visible"/>
                                      </p:to>
                                    </p:set>
                                    <p:animEffect filter="wipe(left)" transition="in">
                                      <p:cBhvr additive="repl">
                                        <p:cTn id="14" dur="5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
          <p:cNvSpPr/>
          <p:nvPr/>
        </p:nvSpPr>
        <p:spPr>
          <a:xfrm>
            <a:off x="0" y="-4968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09" name="" descr=""/>
          <p:cNvPicPr/>
          <p:nvPr/>
        </p:nvPicPr>
        <p:blipFill>
          <a:blip r:embed="rId1"/>
          <a:stretch/>
        </p:blipFill>
        <p:spPr>
          <a:xfrm>
            <a:off x="60120" y="-32400"/>
            <a:ext cx="533520" cy="735120"/>
          </a:xfrm>
          <a:prstGeom prst="rect">
            <a:avLst/>
          </a:prstGeom>
          <a:ln w="0">
            <a:noFill/>
          </a:ln>
          <a:effectLst>
            <a:glow rad="50760">
              <a:srgbClr val="b39ddb"/>
            </a:glow>
          </a:effectLst>
        </p:spPr>
      </p:pic>
      <p:pic>
        <p:nvPicPr>
          <p:cNvPr id="510" name="Picture 493" descr=""/>
          <p:cNvPicPr/>
          <p:nvPr/>
        </p:nvPicPr>
        <p:blipFill>
          <a:blip r:embed="rId2"/>
          <a:stretch/>
        </p:blipFill>
        <p:spPr>
          <a:xfrm>
            <a:off x="609120" y="1306080"/>
            <a:ext cx="10971000" cy="4253400"/>
          </a:xfrm>
          <a:prstGeom prst="rect">
            <a:avLst/>
          </a:prstGeom>
          <a:ln w="0">
            <a:noFill/>
          </a:ln>
        </p:spPr>
      </p:pic>
      <p:sp>
        <p:nvSpPr>
          <p:cNvPr id="511" name="TextBox 496"/>
          <p:cNvSpPr/>
          <p:nvPr/>
        </p:nvSpPr>
        <p:spPr>
          <a:xfrm>
            <a:off x="609840" y="273240"/>
            <a:ext cx="10971000" cy="114336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IE" sz="4400" spc="-1" strike="noStrike">
                <a:solidFill>
                  <a:srgbClr val="000000"/>
                </a:solidFill>
                <a:latin typeface="Arial"/>
                <a:ea typeface="DejaVu Sans"/>
              </a:rPr>
              <a:t>GSE157585 Dotplot</a:t>
            </a:r>
            <a:endParaRPr b="0" lang="en-IE" sz="4400" spc="-1" strike="noStrike">
              <a:latin typeface="Arial"/>
            </a:endParaRPr>
          </a:p>
        </p:txBody>
      </p:sp>
      <p:sp>
        <p:nvSpPr>
          <p:cNvPr id="512" name="Rectangle 1"/>
          <p:cNvSpPr/>
          <p:nvPr/>
        </p:nvSpPr>
        <p:spPr>
          <a:xfrm>
            <a:off x="692280" y="1615680"/>
            <a:ext cx="6852240" cy="335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513" name="Rectangle 2"/>
          <p:cNvSpPr/>
          <p:nvPr/>
        </p:nvSpPr>
        <p:spPr>
          <a:xfrm>
            <a:off x="2725560" y="2648520"/>
            <a:ext cx="4818960" cy="1034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22" presetSubtype="8">
                                  <p:stCondLst>
                                    <p:cond delay="0"/>
                                  </p:stCondLst>
                                  <p:childTnLst>
                                    <p:set>
                                      <p:cBhvr>
                                        <p:cTn id="20" dur="1" fill="hold">
                                          <p:stCondLst>
                                            <p:cond delay="0"/>
                                          </p:stCondLst>
                                        </p:cTn>
                                        <p:tgtEl>
                                          <p:spTgt spid="512"/>
                                        </p:tgtEl>
                                        <p:attrNameLst>
                                          <p:attrName>style.visibility</p:attrName>
                                        </p:attrNameLst>
                                      </p:cBhvr>
                                      <p:to>
                                        <p:strVal val="visible"/>
                                      </p:to>
                                    </p:set>
                                    <p:animEffect filter="wipe(left)" transition="in">
                                      <p:cBhvr additive="repl">
                                        <p:cTn id="21" dur="500"/>
                                        <p:tgtEl>
                                          <p:spTgt spid="512"/>
                                        </p:tgtEl>
                                      </p:cBhvr>
                                    </p:animEffect>
                                  </p:childTnLst>
                                </p:cTn>
                              </p:par>
                            </p:childTnLst>
                          </p:cTn>
                        </p:par>
                      </p:childTnLst>
                    </p:cTn>
                  </p:par>
                  <p:par>
                    <p:cTn id="22" fill="hold">
                      <p:stCondLst>
                        <p:cond delay="indefinite"/>
                      </p:stCondLst>
                      <p:childTnLst>
                        <p:par>
                          <p:cTn id="23" fill="hold">
                            <p:stCondLst>
                              <p:cond delay="0"/>
                            </p:stCondLst>
                            <p:childTnLst>
                              <p:par>
                                <p:cTn id="24" nodeType="clickEffect" fill="hold" presetClass="entr" presetID="22" presetSubtype="8">
                                  <p:stCondLst>
                                    <p:cond delay="0"/>
                                  </p:stCondLst>
                                  <p:childTnLst>
                                    <p:set>
                                      <p:cBhvr>
                                        <p:cTn id="25" dur="1" fill="hold">
                                          <p:stCondLst>
                                            <p:cond delay="0"/>
                                          </p:stCondLst>
                                        </p:cTn>
                                        <p:tgtEl>
                                          <p:spTgt spid="513"/>
                                        </p:tgtEl>
                                        <p:attrNameLst>
                                          <p:attrName>style.visibility</p:attrName>
                                        </p:attrNameLst>
                                      </p:cBhvr>
                                      <p:to>
                                        <p:strVal val="visible"/>
                                      </p:to>
                                    </p:set>
                                    <p:animEffect filter="wipe(left)" transition="in">
                                      <p:cBhvr additive="repl">
                                        <p:cTn id="26" dur="5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
          <p:cNvSpPr/>
          <p:nvPr/>
        </p:nvSpPr>
        <p:spPr>
          <a:xfrm>
            <a:off x="0" y="-1368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15" name="" descr=""/>
          <p:cNvPicPr/>
          <p:nvPr/>
        </p:nvPicPr>
        <p:blipFill>
          <a:blip r:embed="rId1"/>
          <a:stretch/>
        </p:blipFill>
        <p:spPr>
          <a:xfrm>
            <a:off x="60120" y="3600"/>
            <a:ext cx="533520" cy="735120"/>
          </a:xfrm>
          <a:prstGeom prst="rect">
            <a:avLst/>
          </a:prstGeom>
          <a:ln w="0">
            <a:noFill/>
          </a:ln>
          <a:effectLst>
            <a:glow rad="50760">
              <a:srgbClr val="b39ddb"/>
            </a:glow>
          </a:effectLst>
        </p:spPr>
      </p:pic>
      <p:pic>
        <p:nvPicPr>
          <p:cNvPr id="516" name="Picture 497" descr=""/>
          <p:cNvPicPr/>
          <p:nvPr/>
        </p:nvPicPr>
        <p:blipFill>
          <a:blip r:embed="rId2"/>
          <a:stretch/>
        </p:blipFill>
        <p:spPr>
          <a:xfrm>
            <a:off x="609120" y="1405800"/>
            <a:ext cx="10971000" cy="3935160"/>
          </a:xfrm>
          <a:prstGeom prst="rect">
            <a:avLst/>
          </a:prstGeom>
          <a:ln w="0">
            <a:noFill/>
          </a:ln>
        </p:spPr>
      </p:pic>
      <p:sp>
        <p:nvSpPr>
          <p:cNvPr id="517" name="TextBox 499"/>
          <p:cNvSpPr/>
          <p:nvPr/>
        </p:nvSpPr>
        <p:spPr>
          <a:xfrm>
            <a:off x="610200" y="273240"/>
            <a:ext cx="10971000" cy="114336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IE" sz="4400" spc="-1" strike="noStrike">
                <a:solidFill>
                  <a:srgbClr val="000000"/>
                </a:solidFill>
                <a:latin typeface="Arial"/>
                <a:ea typeface="DejaVu Sans"/>
              </a:rPr>
              <a:t>GSE157585 Dotplot</a:t>
            </a:r>
            <a:endParaRPr b="0" lang="en-IE" sz="4400" spc="-1" strike="noStrike">
              <a:latin typeface="Arial"/>
            </a:endParaRPr>
          </a:p>
        </p:txBody>
      </p:sp>
      <p:sp>
        <p:nvSpPr>
          <p:cNvPr id="518" name="Rectangle 1"/>
          <p:cNvSpPr/>
          <p:nvPr/>
        </p:nvSpPr>
        <p:spPr>
          <a:xfrm>
            <a:off x="2281680" y="1704600"/>
            <a:ext cx="5094360" cy="335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22" presetSubtype="8">
                                  <p:stCondLst>
                                    <p:cond delay="0"/>
                                  </p:stCondLst>
                                  <p:childTnLst>
                                    <p:set>
                                      <p:cBhvr>
                                        <p:cTn id="32" dur="1" fill="hold">
                                          <p:stCondLst>
                                            <p:cond delay="0"/>
                                          </p:stCondLst>
                                        </p:cTn>
                                        <p:tgtEl>
                                          <p:spTgt spid="518"/>
                                        </p:tgtEl>
                                        <p:attrNameLst>
                                          <p:attrName>style.visibility</p:attrName>
                                        </p:attrNameLst>
                                      </p:cBhvr>
                                      <p:to>
                                        <p:strVal val="visible"/>
                                      </p:to>
                                    </p:set>
                                    <p:animEffect filter="wipe(left)" transition="in">
                                      <p:cBhvr additive="repl">
                                        <p:cTn id="33" dur="5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
          <p:cNvSpPr/>
          <p:nvPr/>
        </p:nvSpPr>
        <p:spPr>
          <a:xfrm>
            <a:off x="0" y="-1368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20" name="" descr=""/>
          <p:cNvPicPr/>
          <p:nvPr/>
        </p:nvPicPr>
        <p:blipFill>
          <a:blip r:embed="rId1"/>
          <a:stretch/>
        </p:blipFill>
        <p:spPr>
          <a:xfrm>
            <a:off x="60120" y="3600"/>
            <a:ext cx="533520" cy="735120"/>
          </a:xfrm>
          <a:prstGeom prst="rect">
            <a:avLst/>
          </a:prstGeom>
          <a:ln w="0">
            <a:noFill/>
          </a:ln>
          <a:effectLst>
            <a:glow rad="50760">
              <a:srgbClr val="b39ddb"/>
            </a:glow>
          </a:effectLst>
        </p:spPr>
      </p:pic>
      <p:pic>
        <p:nvPicPr>
          <p:cNvPr id="521" name="Picture 500" descr=""/>
          <p:cNvPicPr/>
          <p:nvPr/>
        </p:nvPicPr>
        <p:blipFill>
          <a:blip r:embed="rId2"/>
          <a:stretch/>
        </p:blipFill>
        <p:spPr>
          <a:xfrm>
            <a:off x="609120" y="1306080"/>
            <a:ext cx="10971000" cy="4253400"/>
          </a:xfrm>
          <a:prstGeom prst="rect">
            <a:avLst/>
          </a:prstGeom>
          <a:ln w="0">
            <a:noFill/>
          </a:ln>
        </p:spPr>
      </p:pic>
      <p:sp>
        <p:nvSpPr>
          <p:cNvPr id="522" name="TextBox 503"/>
          <p:cNvSpPr/>
          <p:nvPr/>
        </p:nvSpPr>
        <p:spPr>
          <a:xfrm>
            <a:off x="609840" y="273240"/>
            <a:ext cx="10971000" cy="114336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IE" sz="4400" spc="-1" strike="noStrike">
                <a:solidFill>
                  <a:srgbClr val="000000"/>
                </a:solidFill>
                <a:latin typeface="Arial"/>
                <a:ea typeface="DejaVu Sans"/>
              </a:rPr>
              <a:t>GSE164471 Dotplot</a:t>
            </a:r>
            <a:endParaRPr b="0" lang="en-IE" sz="4400" spc="-1" strike="noStrike">
              <a:latin typeface="Arial"/>
            </a:endParaRPr>
          </a:p>
        </p:txBody>
      </p:sp>
      <p:sp>
        <p:nvSpPr>
          <p:cNvPr id="523" name="Rectangle 1"/>
          <p:cNvSpPr/>
          <p:nvPr/>
        </p:nvSpPr>
        <p:spPr>
          <a:xfrm>
            <a:off x="3968280" y="1953000"/>
            <a:ext cx="3398760" cy="335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524" name="Rectangle 2"/>
          <p:cNvSpPr/>
          <p:nvPr/>
        </p:nvSpPr>
        <p:spPr>
          <a:xfrm>
            <a:off x="2610000" y="2983320"/>
            <a:ext cx="4818960" cy="66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525" name="Rectangle 3"/>
          <p:cNvSpPr/>
          <p:nvPr/>
        </p:nvSpPr>
        <p:spPr>
          <a:xfrm>
            <a:off x="1959120" y="4341960"/>
            <a:ext cx="5407920" cy="335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34" dur="indefinite" restart="never" nodeType="tmRoot">
          <p:childTnLst>
            <p:seq>
              <p:cTn id="35" dur="indefinite" nodeType="mainSeq">
                <p:childTnLst>
                  <p:par>
                    <p:cTn id="36" fill="hold">
                      <p:stCondLst>
                        <p:cond delay="indefinite"/>
                      </p:stCondLst>
                      <p:childTnLst>
                        <p:par>
                          <p:cTn id="37" fill="hold">
                            <p:stCondLst>
                              <p:cond delay="0"/>
                            </p:stCondLst>
                            <p:childTnLst>
                              <p:par>
                                <p:cTn id="38" nodeType="clickEffect" fill="hold" presetClass="entr" presetID="22" presetSubtype="8">
                                  <p:stCondLst>
                                    <p:cond delay="0"/>
                                  </p:stCondLst>
                                  <p:childTnLst>
                                    <p:set>
                                      <p:cBhvr>
                                        <p:cTn id="39" dur="1" fill="hold">
                                          <p:stCondLst>
                                            <p:cond delay="0"/>
                                          </p:stCondLst>
                                        </p:cTn>
                                        <p:tgtEl>
                                          <p:spTgt spid="523"/>
                                        </p:tgtEl>
                                        <p:attrNameLst>
                                          <p:attrName>style.visibility</p:attrName>
                                        </p:attrNameLst>
                                      </p:cBhvr>
                                      <p:to>
                                        <p:strVal val="visible"/>
                                      </p:to>
                                    </p:set>
                                    <p:animEffect filter="wipe(left)" transition="in">
                                      <p:cBhvr additive="repl">
                                        <p:cTn id="40" dur="500"/>
                                        <p:tgtEl>
                                          <p:spTgt spid="523"/>
                                        </p:tgtEl>
                                      </p:cBhvr>
                                    </p:animEffec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22" presetSubtype="8">
                                  <p:stCondLst>
                                    <p:cond delay="0"/>
                                  </p:stCondLst>
                                  <p:childTnLst>
                                    <p:set>
                                      <p:cBhvr>
                                        <p:cTn id="44" dur="1" fill="hold">
                                          <p:stCondLst>
                                            <p:cond delay="0"/>
                                          </p:stCondLst>
                                        </p:cTn>
                                        <p:tgtEl>
                                          <p:spTgt spid="524"/>
                                        </p:tgtEl>
                                        <p:attrNameLst>
                                          <p:attrName>style.visibility</p:attrName>
                                        </p:attrNameLst>
                                      </p:cBhvr>
                                      <p:to>
                                        <p:strVal val="visible"/>
                                      </p:to>
                                    </p:set>
                                    <p:animEffect filter="wipe(left)" transition="in">
                                      <p:cBhvr additive="repl">
                                        <p:cTn id="45" dur="500"/>
                                        <p:tgtEl>
                                          <p:spTgt spid="524"/>
                                        </p:tgtEl>
                                      </p:cBhvr>
                                    </p:animEffect>
                                  </p:childTnLst>
                                </p:cTn>
                              </p:par>
                            </p:childTnLst>
                          </p:cTn>
                        </p:par>
                      </p:childTnLst>
                    </p:cTn>
                  </p:par>
                  <p:par>
                    <p:cTn id="46" fill="hold">
                      <p:stCondLst>
                        <p:cond delay="indefinite"/>
                      </p:stCondLst>
                      <p:childTnLst>
                        <p:par>
                          <p:cTn id="47" fill="hold">
                            <p:stCondLst>
                              <p:cond delay="0"/>
                            </p:stCondLst>
                            <p:childTnLst>
                              <p:par>
                                <p:cTn id="48" nodeType="clickEffect" fill="hold" presetClass="entr" presetID="22" presetSubtype="8">
                                  <p:stCondLst>
                                    <p:cond delay="0"/>
                                  </p:stCondLst>
                                  <p:childTnLst>
                                    <p:set>
                                      <p:cBhvr>
                                        <p:cTn id="49" dur="1" fill="hold">
                                          <p:stCondLst>
                                            <p:cond delay="0"/>
                                          </p:stCondLst>
                                        </p:cTn>
                                        <p:tgtEl>
                                          <p:spTgt spid="525"/>
                                        </p:tgtEl>
                                        <p:attrNameLst>
                                          <p:attrName>style.visibility</p:attrName>
                                        </p:attrNameLst>
                                      </p:cBhvr>
                                      <p:to>
                                        <p:strVal val="visible"/>
                                      </p:to>
                                    </p:set>
                                    <p:animEffect filter="wipe(left)" transition="in">
                                      <p:cBhvr additive="repl">
                                        <p:cTn id="50" dur="5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
          <p:cNvSpPr/>
          <p:nvPr/>
        </p:nvSpPr>
        <p:spPr>
          <a:xfrm>
            <a:off x="0" y="2232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27" name="" descr=""/>
          <p:cNvPicPr/>
          <p:nvPr/>
        </p:nvPicPr>
        <p:blipFill>
          <a:blip r:embed="rId1"/>
          <a:stretch/>
        </p:blipFill>
        <p:spPr>
          <a:xfrm>
            <a:off x="60120" y="39600"/>
            <a:ext cx="533520" cy="735120"/>
          </a:xfrm>
          <a:prstGeom prst="rect">
            <a:avLst/>
          </a:prstGeom>
          <a:ln w="0">
            <a:noFill/>
          </a:ln>
          <a:effectLst>
            <a:glow rad="50760">
              <a:srgbClr val="b39ddb"/>
            </a:glow>
          </a:effectLst>
        </p:spPr>
      </p:pic>
      <p:pic>
        <p:nvPicPr>
          <p:cNvPr id="528" name="Picture 504" descr=""/>
          <p:cNvPicPr/>
          <p:nvPr/>
        </p:nvPicPr>
        <p:blipFill>
          <a:blip r:embed="rId2"/>
          <a:srcRect l="25498" t="0" r="0" b="0"/>
          <a:stretch/>
        </p:blipFill>
        <p:spPr>
          <a:xfrm>
            <a:off x="180000" y="1405800"/>
            <a:ext cx="11575080" cy="3935160"/>
          </a:xfrm>
          <a:prstGeom prst="rect">
            <a:avLst/>
          </a:prstGeom>
          <a:ln w="0">
            <a:noFill/>
          </a:ln>
        </p:spPr>
      </p:pic>
      <p:sp>
        <p:nvSpPr>
          <p:cNvPr id="529" name="Freeform: Shape 505">
            <a:hlinkClick r:id="" action="ppaction://hlinkshowjump?jump=previousslide"/>
          </p:cNvPr>
          <p:cNvSpPr/>
          <p:nvPr/>
        </p:nvSpPr>
        <p:spPr>
          <a:xfrm>
            <a:off x="871200" y="6096240"/>
            <a:ext cx="1087200" cy="43416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729fcf"/>
          </a:solidFill>
          <a:ln w="0">
            <a:solidFill>
              <a:srgbClr val="3465a4"/>
            </a:solidFill>
          </a:ln>
        </p:spPr>
        <p:style>
          <a:lnRef idx="0"/>
          <a:fillRef idx="0"/>
          <a:effectRef idx="0"/>
          <a:fontRef idx="minor"/>
        </p:style>
      </p:sp>
      <p:pic>
        <p:nvPicPr>
          <p:cNvPr id="530" name="Picture 506" descr=""/>
          <p:cNvPicPr/>
          <p:nvPr/>
        </p:nvPicPr>
        <p:blipFill>
          <a:blip r:embed="rId3"/>
          <a:srcRect l="0" t="23711" r="87610" b="67135"/>
          <a:stretch/>
        </p:blipFill>
        <p:spPr>
          <a:xfrm>
            <a:off x="-24120" y="2204640"/>
            <a:ext cx="1438200" cy="358200"/>
          </a:xfrm>
          <a:prstGeom prst="rect">
            <a:avLst/>
          </a:prstGeom>
          <a:ln w="0">
            <a:noFill/>
          </a:ln>
        </p:spPr>
      </p:pic>
      <p:pic>
        <p:nvPicPr>
          <p:cNvPr id="531" name="Picture 507" descr=""/>
          <p:cNvPicPr/>
          <p:nvPr/>
        </p:nvPicPr>
        <p:blipFill>
          <a:blip r:embed="rId4"/>
          <a:srcRect l="14138" t="14574" r="74502" b="78009"/>
          <a:stretch/>
        </p:blipFill>
        <p:spPr>
          <a:xfrm>
            <a:off x="-115560" y="1845000"/>
            <a:ext cx="1529640" cy="290160"/>
          </a:xfrm>
          <a:prstGeom prst="rect">
            <a:avLst/>
          </a:prstGeom>
          <a:ln w="0">
            <a:noFill/>
          </a:ln>
        </p:spPr>
      </p:pic>
      <p:pic>
        <p:nvPicPr>
          <p:cNvPr id="532" name="Picture 508" descr=""/>
          <p:cNvPicPr/>
          <p:nvPr/>
        </p:nvPicPr>
        <p:blipFill>
          <a:blip r:embed="rId5"/>
          <a:srcRect l="12802" t="69422" r="74207" b="21417"/>
          <a:stretch/>
        </p:blipFill>
        <p:spPr>
          <a:xfrm>
            <a:off x="0" y="3987000"/>
            <a:ext cx="1748880" cy="358200"/>
          </a:xfrm>
          <a:prstGeom prst="rect">
            <a:avLst/>
          </a:prstGeom>
          <a:ln w="0">
            <a:noFill/>
          </a:ln>
        </p:spPr>
      </p:pic>
      <p:sp>
        <p:nvSpPr>
          <p:cNvPr id="533" name="TextBox 1"/>
          <p:cNvSpPr/>
          <p:nvPr/>
        </p:nvSpPr>
        <p:spPr>
          <a:xfrm>
            <a:off x="609840" y="273240"/>
            <a:ext cx="10971000" cy="1143360"/>
          </a:xfrm>
          <a:prstGeom prst="rect">
            <a:avLst/>
          </a:prstGeom>
          <a:noFill/>
          <a:ln w="0">
            <a:noFill/>
          </a:ln>
        </p:spPr>
        <p:style>
          <a:lnRef idx="0"/>
          <a:fillRef idx="0"/>
          <a:effectRef idx="0"/>
          <a:fontRef idx="minor"/>
        </p:style>
        <p:txBody>
          <a:bodyPr lIns="0" rIns="0" tIns="0" bIns="0" anchor="ctr">
            <a:noAutofit/>
          </a:bodyPr>
          <a:p>
            <a:pPr algn="ctr">
              <a:lnSpc>
                <a:spcPct val="100000"/>
              </a:lnSpc>
              <a:buNone/>
            </a:pPr>
            <a:r>
              <a:rPr b="0" lang="en-IE" sz="4400" spc="-1" strike="noStrike">
                <a:solidFill>
                  <a:srgbClr val="000000"/>
                </a:solidFill>
                <a:latin typeface="Arial"/>
                <a:ea typeface="DejaVu Sans"/>
              </a:rPr>
              <a:t>GSE164471 Dotplot</a:t>
            </a:r>
            <a:endParaRPr b="0" lang="en-IE" sz="4400" spc="-1" strike="noStrike">
              <a:latin typeface="Arial"/>
            </a:endParaRPr>
          </a:p>
        </p:txBody>
      </p:sp>
      <p:sp>
        <p:nvSpPr>
          <p:cNvPr id="534" name="Rectangle 2"/>
          <p:cNvSpPr/>
          <p:nvPr/>
        </p:nvSpPr>
        <p:spPr>
          <a:xfrm>
            <a:off x="-24120" y="1985400"/>
            <a:ext cx="7523280" cy="35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535" name="Rectangle 3"/>
          <p:cNvSpPr/>
          <p:nvPr/>
        </p:nvSpPr>
        <p:spPr>
          <a:xfrm>
            <a:off x="3710880" y="4496760"/>
            <a:ext cx="3788280" cy="335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536" name="TextBox 5"/>
          <p:cNvSpPr/>
          <p:nvPr/>
        </p:nvSpPr>
        <p:spPr>
          <a:xfrm>
            <a:off x="4626000" y="4903560"/>
            <a:ext cx="24390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4d5156"/>
                </a:solidFill>
                <a:latin typeface="arial"/>
                <a:ea typeface="DejaVu Sans"/>
              </a:rPr>
              <a:t>galactose to glucose</a:t>
            </a:r>
            <a:endParaRPr b="0" lang="en-IE" sz="1800" spc="-1" strike="noStrike">
              <a:latin typeface="Arial"/>
            </a:endParaRPr>
          </a:p>
        </p:txBody>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22" presetSubtype="8">
                                  <p:stCondLst>
                                    <p:cond delay="0"/>
                                  </p:stCondLst>
                                  <p:childTnLst>
                                    <p:set>
                                      <p:cBhvr>
                                        <p:cTn id="56" dur="1" fill="hold">
                                          <p:stCondLst>
                                            <p:cond delay="0"/>
                                          </p:stCondLst>
                                        </p:cTn>
                                        <p:tgtEl>
                                          <p:spTgt spid="534"/>
                                        </p:tgtEl>
                                        <p:attrNameLst>
                                          <p:attrName>style.visibility</p:attrName>
                                        </p:attrNameLst>
                                      </p:cBhvr>
                                      <p:to>
                                        <p:strVal val="visible"/>
                                      </p:to>
                                    </p:set>
                                    <p:animEffect filter="wipe(left)" transition="in">
                                      <p:cBhvr additive="repl">
                                        <p:cTn id="57" dur="500"/>
                                        <p:tgtEl>
                                          <p:spTgt spid="534"/>
                                        </p:tgtEl>
                                      </p:cBhvr>
                                    </p:animEffec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22" presetSubtype="8">
                                  <p:stCondLst>
                                    <p:cond delay="0"/>
                                  </p:stCondLst>
                                  <p:childTnLst>
                                    <p:set>
                                      <p:cBhvr>
                                        <p:cTn id="61" dur="1" fill="hold">
                                          <p:stCondLst>
                                            <p:cond delay="0"/>
                                          </p:stCondLst>
                                        </p:cTn>
                                        <p:tgtEl>
                                          <p:spTgt spid="535"/>
                                        </p:tgtEl>
                                        <p:attrNameLst>
                                          <p:attrName>style.visibility</p:attrName>
                                        </p:attrNameLst>
                                      </p:cBhvr>
                                      <p:to>
                                        <p:strVal val="visible"/>
                                      </p:to>
                                    </p:set>
                                    <p:animEffect filter="wipe(left)" transition="in">
                                      <p:cBhvr additive="repl">
                                        <p:cTn id="62" dur="500"/>
                                        <p:tgtEl>
                                          <p:spTgt spid="535"/>
                                        </p:tgtEl>
                                      </p:cBhvr>
                                    </p:animEffec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7" name="Picture 514" descr=""/>
          <p:cNvPicPr/>
          <p:nvPr/>
        </p:nvPicPr>
        <p:blipFill>
          <a:blip r:embed="rId1"/>
          <a:stretch/>
        </p:blipFill>
        <p:spPr>
          <a:xfrm>
            <a:off x="1044360" y="1187640"/>
            <a:ext cx="10275120" cy="4253400"/>
          </a:xfrm>
          <a:prstGeom prst="rect">
            <a:avLst/>
          </a:prstGeom>
          <a:ln w="0">
            <a:noFill/>
          </a:ln>
        </p:spPr>
      </p:pic>
      <p:sp>
        <p:nvSpPr>
          <p:cNvPr id="538" name="Freeform: Shape 515">
            <a:hlinkClick r:id="" action="ppaction://hlinkshowjump?jump=previousslide"/>
          </p:cNvPr>
          <p:cNvSpPr/>
          <p:nvPr/>
        </p:nvSpPr>
        <p:spPr>
          <a:xfrm>
            <a:off x="870480" y="6095880"/>
            <a:ext cx="1087200" cy="43416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729fcf"/>
          </a:solidFill>
          <a:ln w="0">
            <a:solidFill>
              <a:srgbClr val="3465a4"/>
            </a:solidFill>
          </a:ln>
        </p:spPr>
        <p:style>
          <a:lnRef idx="0"/>
          <a:fillRef idx="0"/>
          <a:effectRef idx="0"/>
          <a:fontRef idx="minor"/>
        </p:style>
      </p:sp>
      <p:sp>
        <p:nvSpPr>
          <p:cNvPr id="539"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gn="ctr">
              <a:lnSpc>
                <a:spcPct val="90000"/>
              </a:lnSpc>
              <a:buNone/>
            </a:pPr>
            <a:r>
              <a:rPr b="0" lang="en-IE" sz="4400" spc="-1" strike="noStrike">
                <a:solidFill>
                  <a:srgbClr val="000000"/>
                </a:solidFill>
                <a:latin typeface="Arial"/>
                <a:ea typeface="DejaVu Sans"/>
              </a:rPr>
              <a:t>GSE164471Dotplot</a:t>
            </a:r>
            <a:endParaRPr b="0" lang="en-IE" sz="4400" spc="-1" strike="noStrike">
              <a:latin typeface="Arial"/>
            </a:endParaRPr>
          </a:p>
        </p:txBody>
      </p:sp>
      <p:sp>
        <p:nvSpPr>
          <p:cNvPr id="540" name="Rectangle 2"/>
          <p:cNvSpPr/>
          <p:nvPr/>
        </p:nvSpPr>
        <p:spPr>
          <a:xfrm>
            <a:off x="2405880" y="1564920"/>
            <a:ext cx="3557520" cy="298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541" name="Rectangle 3"/>
          <p:cNvSpPr/>
          <p:nvPr/>
        </p:nvSpPr>
        <p:spPr>
          <a:xfrm>
            <a:off x="1358280" y="2517840"/>
            <a:ext cx="4605120" cy="35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542" name=""/>
          <p:cNvSpPr/>
          <p:nvPr/>
        </p:nvSpPr>
        <p:spPr>
          <a:xfrm>
            <a:off x="0" y="576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43" name="" descr=""/>
          <p:cNvPicPr/>
          <p:nvPr/>
        </p:nvPicPr>
        <p:blipFill>
          <a:blip r:embed="rId2"/>
          <a:stretch/>
        </p:blipFill>
        <p:spPr>
          <a:xfrm>
            <a:off x="60120" y="2304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22" presetSubtype="8">
                                  <p:stCondLst>
                                    <p:cond delay="0"/>
                                  </p:stCondLst>
                                  <p:childTnLst>
                                    <p:set>
                                      <p:cBhvr>
                                        <p:cTn id="72" dur="1" fill="hold">
                                          <p:stCondLst>
                                            <p:cond delay="0"/>
                                          </p:stCondLst>
                                        </p:cTn>
                                        <p:tgtEl>
                                          <p:spTgt spid="540"/>
                                        </p:tgtEl>
                                        <p:attrNameLst>
                                          <p:attrName>style.visibility</p:attrName>
                                        </p:attrNameLst>
                                      </p:cBhvr>
                                      <p:to>
                                        <p:strVal val="visible"/>
                                      </p:to>
                                    </p:set>
                                    <p:animEffect filter="wipe(left)" transition="in">
                                      <p:cBhvr additive="repl">
                                        <p:cTn id="73" dur="500"/>
                                        <p:tgtEl>
                                          <p:spTgt spid="540"/>
                                        </p:tgtEl>
                                      </p:cBhvr>
                                    </p:animEffec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22" presetSubtype="8">
                                  <p:stCondLst>
                                    <p:cond delay="0"/>
                                  </p:stCondLst>
                                  <p:childTnLst>
                                    <p:set>
                                      <p:cBhvr>
                                        <p:cTn id="77" dur="1" fill="hold">
                                          <p:stCondLst>
                                            <p:cond delay="0"/>
                                          </p:stCondLst>
                                        </p:cTn>
                                        <p:tgtEl>
                                          <p:spTgt spid="541"/>
                                        </p:tgtEl>
                                        <p:attrNameLst>
                                          <p:attrName>style.visibility</p:attrName>
                                        </p:attrNameLst>
                                      </p:cBhvr>
                                      <p:to>
                                        <p:strVal val="visible"/>
                                      </p:to>
                                    </p:set>
                                    <p:animEffect filter="wipe(left)" transition="in">
                                      <p:cBhvr additive="repl">
                                        <p:cTn id="78" dur="5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
          <p:cNvSpPr/>
          <p:nvPr/>
        </p:nvSpPr>
        <p:spPr>
          <a:xfrm>
            <a:off x="0" y="576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45" name="Picture 516" descr="">
            <a:hlinkClick r:id="rId1" action="ppaction://hlinksldjump"/>
          </p:cNvPr>
          <p:cNvPicPr/>
          <p:nvPr/>
        </p:nvPicPr>
        <p:blipFill>
          <a:blip r:embed="rId2"/>
          <a:stretch/>
        </p:blipFill>
        <p:spPr>
          <a:xfrm>
            <a:off x="720000" y="1909080"/>
            <a:ext cx="11174760" cy="4738680"/>
          </a:xfrm>
          <a:prstGeom prst="rect">
            <a:avLst/>
          </a:prstGeom>
          <a:ln w="0">
            <a:noFill/>
          </a:ln>
        </p:spPr>
      </p:pic>
      <p:sp>
        <p:nvSpPr>
          <p:cNvPr id="546"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gn="ctr">
              <a:lnSpc>
                <a:spcPct val="90000"/>
              </a:lnSpc>
              <a:buNone/>
            </a:pPr>
            <a:r>
              <a:rPr b="0" lang="en-IE" sz="4400" spc="-1" strike="noStrike">
                <a:solidFill>
                  <a:srgbClr val="000000"/>
                </a:solidFill>
                <a:latin typeface="Arial"/>
                <a:ea typeface="DejaVu Sans"/>
              </a:rPr>
              <a:t>GSE164471Dotplot</a:t>
            </a:r>
            <a:endParaRPr b="0" lang="en-IE" sz="4400" spc="-1" strike="noStrike">
              <a:latin typeface="Arial"/>
            </a:endParaRPr>
          </a:p>
        </p:txBody>
      </p:sp>
      <p:sp>
        <p:nvSpPr>
          <p:cNvPr id="547" name="Rectangle 1"/>
          <p:cNvSpPr/>
          <p:nvPr/>
        </p:nvSpPr>
        <p:spPr>
          <a:xfrm>
            <a:off x="1080000" y="2287080"/>
            <a:ext cx="5097960" cy="35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pic>
        <p:nvPicPr>
          <p:cNvPr id="548" name="" descr=""/>
          <p:cNvPicPr/>
          <p:nvPr/>
        </p:nvPicPr>
        <p:blipFill>
          <a:blip r:embed="rId3"/>
          <a:stretch/>
        </p:blipFill>
        <p:spPr>
          <a:xfrm>
            <a:off x="60120" y="2304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22" presetSubtype="8">
                                  <p:stCondLst>
                                    <p:cond delay="0"/>
                                  </p:stCondLst>
                                  <p:childTnLst>
                                    <p:set>
                                      <p:cBhvr>
                                        <p:cTn id="84" dur="1" fill="hold">
                                          <p:stCondLst>
                                            <p:cond delay="0"/>
                                          </p:stCondLst>
                                        </p:cTn>
                                        <p:tgtEl>
                                          <p:spTgt spid="547"/>
                                        </p:tgtEl>
                                        <p:attrNameLst>
                                          <p:attrName>style.visibility</p:attrName>
                                        </p:attrNameLst>
                                      </p:cBhvr>
                                      <p:to>
                                        <p:strVal val="visible"/>
                                      </p:to>
                                    </p:set>
                                    <p:animEffect filter="wipe(left)" transition="in">
                                      <p:cBhvr additive="repl">
                                        <p:cTn id="85" dur="5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
          <p:cNvSpPr/>
          <p:nvPr/>
        </p:nvSpPr>
        <p:spPr>
          <a:xfrm>
            <a:off x="0" y="576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50" name="" descr=""/>
          <p:cNvPicPr/>
          <p:nvPr/>
        </p:nvPicPr>
        <p:blipFill>
          <a:blip r:embed="rId1"/>
          <a:stretch/>
        </p:blipFill>
        <p:spPr>
          <a:xfrm>
            <a:off x="60120" y="23040"/>
            <a:ext cx="533520" cy="735120"/>
          </a:xfrm>
          <a:prstGeom prst="rect">
            <a:avLst/>
          </a:prstGeom>
          <a:ln w="0">
            <a:noFill/>
          </a:ln>
          <a:effectLst>
            <a:glow rad="50760">
              <a:srgbClr val="b39ddb"/>
            </a:glow>
          </a:effectLst>
        </p:spPr>
      </p:pic>
      <p:pic>
        <p:nvPicPr>
          <p:cNvPr id="551" name="Picture 525" descr=""/>
          <p:cNvPicPr/>
          <p:nvPr/>
        </p:nvPicPr>
        <p:blipFill>
          <a:blip r:embed="rId2"/>
          <a:stretch/>
        </p:blipFill>
        <p:spPr>
          <a:xfrm>
            <a:off x="720000" y="1405800"/>
            <a:ext cx="11035080" cy="4221360"/>
          </a:xfrm>
          <a:prstGeom prst="rect">
            <a:avLst/>
          </a:prstGeom>
          <a:ln w="0">
            <a:noFill/>
          </a:ln>
        </p:spPr>
      </p:pic>
      <p:sp>
        <p:nvSpPr>
          <p:cNvPr id="552" name="Freeform: Shape 526">
            <a:hlinkClick r:id="" action="ppaction://hlinkshowjump?jump=previousslide"/>
          </p:cNvPr>
          <p:cNvSpPr/>
          <p:nvPr/>
        </p:nvSpPr>
        <p:spPr>
          <a:xfrm>
            <a:off x="871200" y="6096240"/>
            <a:ext cx="1087200" cy="434160"/>
          </a:xfrm>
          <a:custGeom>
            <a:avLst/>
            <a:gdLst/>
            <a:ahLst/>
            <a:rect l="l" t="t" r="r" b="b"/>
            <a:pathLst>
              <a:path w="21600" h="21600">
                <a:moveTo>
                  <a:pt x="21600" y="5400"/>
                </a:moveTo>
                <a:lnTo>
                  <a:pt x="5400" y="5400"/>
                </a:lnTo>
                <a:lnTo>
                  <a:pt x="5400" y="0"/>
                </a:lnTo>
                <a:lnTo>
                  <a:pt x="0" y="10800"/>
                </a:lnTo>
                <a:lnTo>
                  <a:pt x="5400" y="21600"/>
                </a:lnTo>
                <a:lnTo>
                  <a:pt x="5400" y="16200"/>
                </a:lnTo>
                <a:lnTo>
                  <a:pt x="21600" y="16200"/>
                </a:lnTo>
                <a:close/>
              </a:path>
            </a:pathLst>
          </a:custGeom>
          <a:solidFill>
            <a:srgbClr val="729fcf"/>
          </a:solidFill>
          <a:ln w="0">
            <a:solidFill>
              <a:srgbClr val="3465a4"/>
            </a:solidFill>
          </a:ln>
        </p:spPr>
        <p:style>
          <a:lnRef idx="0"/>
          <a:fillRef idx="0"/>
          <a:effectRef idx="0"/>
          <a:fontRef idx="minor"/>
        </p:style>
      </p:sp>
      <p:sp>
        <p:nvSpPr>
          <p:cNvPr id="553"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gn="ctr">
              <a:lnSpc>
                <a:spcPct val="90000"/>
              </a:lnSpc>
              <a:buNone/>
            </a:pPr>
            <a:r>
              <a:rPr b="0" lang="en-IE" sz="4400" spc="-1" strike="noStrike">
                <a:solidFill>
                  <a:srgbClr val="000000"/>
                </a:solidFill>
                <a:latin typeface="Arial"/>
                <a:ea typeface="DejaVu Sans"/>
              </a:rPr>
              <a:t>GSE164471Dotplot</a:t>
            </a:r>
            <a:endParaRPr b="0" lang="en-IE" sz="4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4" name="Rectangle 8"/>
          <p:cNvSpPr/>
          <p:nvPr/>
        </p:nvSpPr>
        <p:spPr>
          <a:xfrm>
            <a:off x="2880" y="0"/>
            <a:ext cx="12187440" cy="6856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5" name="Rectangle 10"/>
          <p:cNvSpPr/>
          <p:nvPr/>
        </p:nvSpPr>
        <p:spPr>
          <a:xfrm>
            <a:off x="0" y="0"/>
            <a:ext cx="7389000" cy="6856560"/>
          </a:xfrm>
          <a:prstGeom prst="rect">
            <a:avLst/>
          </a:prstGeom>
          <a:gradFill rotWithShape="0">
            <a:gsLst>
              <a:gs pos="52000">
                <a:srgbClr val="ffffff"/>
              </a:gs>
              <a:gs pos="100000">
                <a:srgbClr val="ffffff">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556" name="PlaceHolder 1"/>
          <p:cNvSpPr>
            <a:spLocks noGrp="1"/>
          </p:cNvSpPr>
          <p:nvPr>
            <p:ph type="title"/>
          </p:nvPr>
        </p:nvSpPr>
        <p:spPr>
          <a:xfrm>
            <a:off x="838080" y="365040"/>
            <a:ext cx="10263960" cy="1898640"/>
          </a:xfrm>
          <a:prstGeom prst="rect">
            <a:avLst/>
          </a:prstGeom>
          <a:noFill/>
          <a:ln w="0">
            <a:noFill/>
          </a:ln>
        </p:spPr>
        <p:txBody>
          <a:bodyPr lIns="0" rIns="0" tIns="0" bIns="0" anchor="ctr">
            <a:normAutofit/>
          </a:bodyPr>
          <a:p>
            <a:pPr>
              <a:lnSpc>
                <a:spcPct val="90000"/>
              </a:lnSpc>
              <a:buNone/>
            </a:pPr>
            <a:r>
              <a:rPr b="0" lang="en-US" sz="4000" spc="-1" strike="noStrike">
                <a:solidFill>
                  <a:srgbClr val="000000"/>
                </a:solidFill>
                <a:latin typeface="Arial"/>
                <a:ea typeface="DejaVu Sans"/>
              </a:rPr>
              <a:t>GSE164471 was one of the best experiments</a:t>
            </a:r>
            <a:endParaRPr b="0" lang="en-IE" sz="4000" spc="-1" strike="noStrike">
              <a:latin typeface="Arial"/>
            </a:endParaRPr>
          </a:p>
        </p:txBody>
      </p:sp>
      <p:sp>
        <p:nvSpPr>
          <p:cNvPr id="557" name="PlaceHolder 2"/>
          <p:cNvSpPr>
            <a:spLocks noGrp="1"/>
          </p:cNvSpPr>
          <p:nvPr>
            <p:ph/>
          </p:nvPr>
        </p:nvSpPr>
        <p:spPr>
          <a:xfrm>
            <a:off x="838080" y="2160000"/>
            <a:ext cx="10571760" cy="3741480"/>
          </a:xfrm>
          <a:prstGeom prst="rect">
            <a:avLst/>
          </a:prstGeom>
          <a:noFill/>
          <a:ln w="0">
            <a:noFill/>
          </a:ln>
        </p:spPr>
        <p:txBody>
          <a:bodyPr lIns="0" rIns="0" tIns="0" bIns="0" anchor="t">
            <a:normAutofit fontScale="98000"/>
          </a:bodyPr>
          <a:p>
            <a:pPr marL="228600" indent="-228600">
              <a:lnSpc>
                <a:spcPct val="90000"/>
              </a:lnSpc>
              <a:spcBef>
                <a:spcPts val="1001"/>
              </a:spcBef>
              <a:spcAft>
                <a:spcPts val="601"/>
              </a:spcAft>
              <a:buClr>
                <a:srgbClr val="000000"/>
              </a:buClr>
              <a:buFont typeface="Arial"/>
              <a:buChar char="•"/>
            </a:pPr>
            <a:r>
              <a:rPr b="0" lang="en-US" sz="2100" spc="-1" strike="noStrike">
                <a:solidFill>
                  <a:srgbClr val="000000"/>
                </a:solidFill>
                <a:latin typeface="arial"/>
                <a:ea typeface="DejaVu Sans"/>
              </a:rPr>
              <a:t>Skeletal muscle biopsies were obtained from 53 participants (</a:t>
            </a:r>
            <a:r>
              <a:rPr b="0" lang="en-US" sz="2100" spc="-1" strike="noStrike">
                <a:solidFill>
                  <a:srgbClr val="000000"/>
                </a:solidFill>
                <a:latin typeface="Arial"/>
                <a:ea typeface="DejaVu Sans"/>
              </a:rPr>
              <a:t>22</a:t>
            </a:r>
            <a:r>
              <a:rPr b="0" lang="en-US" sz="2100" spc="-1" strike="noStrike">
                <a:solidFill>
                  <a:srgbClr val="000000"/>
                </a:solidFill>
                <a:latin typeface="arial"/>
                <a:ea typeface="DejaVu Sans"/>
              </a:rPr>
              <a:t>–83 years, median = 52 years)</a:t>
            </a:r>
            <a:endParaRPr b="0" lang="en-IE" sz="2100" spc="-1" strike="noStrike">
              <a:latin typeface="Arial"/>
            </a:endParaRPr>
          </a:p>
          <a:p>
            <a:pPr lvl="1" marL="685800" indent="-228600">
              <a:lnSpc>
                <a:spcPct val="90000"/>
              </a:lnSpc>
              <a:spcBef>
                <a:spcPts val="499"/>
              </a:spcBef>
              <a:spcAft>
                <a:spcPts val="601"/>
              </a:spcAft>
              <a:buClr>
                <a:srgbClr val="000000"/>
              </a:buClr>
              <a:buFont typeface="Arial"/>
              <a:buChar char="•"/>
            </a:pPr>
            <a:r>
              <a:rPr b="0" lang="en-US" sz="2100" spc="-1" strike="noStrike">
                <a:solidFill>
                  <a:srgbClr val="000000"/>
                </a:solidFill>
                <a:latin typeface="arial"/>
                <a:ea typeface="DejaVu Sans"/>
              </a:rPr>
              <a:t>14 Young</a:t>
            </a:r>
            <a:endParaRPr b="0" lang="en-IE" sz="2100" spc="-1" strike="noStrike">
              <a:latin typeface="Arial"/>
            </a:endParaRPr>
          </a:p>
          <a:p>
            <a:pPr lvl="1" marL="685800" indent="-228600">
              <a:lnSpc>
                <a:spcPct val="90000"/>
              </a:lnSpc>
              <a:spcBef>
                <a:spcPts val="499"/>
              </a:spcBef>
              <a:spcAft>
                <a:spcPts val="601"/>
              </a:spcAft>
              <a:buClr>
                <a:srgbClr val="000000"/>
              </a:buClr>
              <a:buFont typeface="Arial"/>
              <a:buChar char="•"/>
            </a:pPr>
            <a:r>
              <a:rPr b="0" lang="en-US" sz="2100" spc="-1" strike="noStrike">
                <a:solidFill>
                  <a:srgbClr val="000000"/>
                </a:solidFill>
                <a:latin typeface="arial"/>
                <a:ea typeface="DejaVu Sans"/>
              </a:rPr>
              <a:t>21 Middle age</a:t>
            </a:r>
            <a:endParaRPr b="0" lang="en-IE" sz="2100" spc="-1" strike="noStrike">
              <a:latin typeface="Arial"/>
            </a:endParaRPr>
          </a:p>
          <a:p>
            <a:pPr lvl="1" marL="685800" indent="-228600">
              <a:lnSpc>
                <a:spcPct val="90000"/>
              </a:lnSpc>
              <a:spcBef>
                <a:spcPts val="499"/>
              </a:spcBef>
              <a:spcAft>
                <a:spcPts val="601"/>
              </a:spcAft>
              <a:buClr>
                <a:srgbClr val="000000"/>
              </a:buClr>
              <a:buFont typeface="Arial"/>
              <a:buChar char="•"/>
            </a:pPr>
            <a:r>
              <a:rPr b="0" lang="en-US" sz="2100" spc="-1" strike="noStrike">
                <a:solidFill>
                  <a:srgbClr val="000000"/>
                </a:solidFill>
                <a:latin typeface="arial"/>
                <a:ea typeface="DejaVu Sans"/>
              </a:rPr>
              <a:t>18 Old</a:t>
            </a:r>
            <a:endParaRPr b="0" lang="en-IE" sz="2100" spc="-1" strike="noStrike">
              <a:latin typeface="Arial"/>
            </a:endParaRPr>
          </a:p>
          <a:p>
            <a:pPr marL="228600" indent="-228600">
              <a:lnSpc>
                <a:spcPct val="90000"/>
              </a:lnSpc>
              <a:spcBef>
                <a:spcPts val="1001"/>
              </a:spcBef>
              <a:spcAft>
                <a:spcPts val="601"/>
              </a:spcAft>
              <a:buClr>
                <a:srgbClr val="000000"/>
              </a:buClr>
              <a:buFont typeface="Arial"/>
              <a:buChar char="•"/>
            </a:pPr>
            <a:r>
              <a:rPr b="0" lang="en-US" sz="2100" spc="-1" strike="noStrike">
                <a:solidFill>
                  <a:srgbClr val="000000"/>
                </a:solidFill>
                <a:latin typeface="arial"/>
                <a:ea typeface="DejaVu Sans"/>
              </a:rPr>
              <a:t>if they consumed medication for chronic illness</a:t>
            </a:r>
            <a:endParaRPr b="0" lang="en-IE" sz="2100" spc="-1" strike="noStrike">
              <a:latin typeface="Arial"/>
            </a:endParaRPr>
          </a:p>
          <a:p>
            <a:pPr marL="228600" indent="-228600">
              <a:lnSpc>
                <a:spcPct val="90000"/>
              </a:lnSpc>
              <a:spcBef>
                <a:spcPts val="1001"/>
              </a:spcBef>
              <a:spcAft>
                <a:spcPts val="601"/>
              </a:spcAft>
              <a:buClr>
                <a:srgbClr val="000000"/>
              </a:buClr>
              <a:buFont typeface="Arial"/>
              <a:buChar char="•"/>
            </a:pPr>
            <a:r>
              <a:rPr b="0" lang="en-US" sz="2100" spc="-1" strike="noStrike">
                <a:solidFill>
                  <a:srgbClr val="000000"/>
                </a:solidFill>
                <a:latin typeface="arial"/>
                <a:ea typeface="DejaVu Sans"/>
              </a:rPr>
              <a:t>trained professionally</a:t>
            </a:r>
            <a:endParaRPr b="0" lang="en-IE" sz="2100" spc="-1" strike="noStrike">
              <a:latin typeface="Arial"/>
            </a:endParaRPr>
          </a:p>
          <a:p>
            <a:pPr marL="228600" indent="-228600">
              <a:lnSpc>
                <a:spcPct val="90000"/>
              </a:lnSpc>
              <a:spcBef>
                <a:spcPts val="1001"/>
              </a:spcBef>
              <a:spcAft>
                <a:spcPts val="601"/>
              </a:spcAft>
              <a:buClr>
                <a:srgbClr val="000000"/>
              </a:buClr>
              <a:buFont typeface="Arial"/>
              <a:buChar char="•"/>
            </a:pPr>
            <a:r>
              <a:rPr b="0" lang="en-US" sz="2100" spc="-1" strike="noStrike">
                <a:solidFill>
                  <a:srgbClr val="000000"/>
                </a:solidFill>
                <a:latin typeface="arial"/>
                <a:ea typeface="DejaVu Sans"/>
              </a:rPr>
              <a:t>had a body mass index ≥ 30 kg/m2</a:t>
            </a:r>
            <a:endParaRPr b="0" lang="en-IE" sz="2100" spc="-1" strike="noStrike">
              <a:latin typeface="Arial"/>
            </a:endParaRPr>
          </a:p>
          <a:p>
            <a:pPr marL="228600" indent="-228600">
              <a:lnSpc>
                <a:spcPct val="90000"/>
              </a:lnSpc>
              <a:spcBef>
                <a:spcPts val="1001"/>
              </a:spcBef>
              <a:spcAft>
                <a:spcPts val="601"/>
              </a:spcAft>
              <a:buClr>
                <a:srgbClr val="000000"/>
              </a:buClr>
              <a:buFont typeface="Arial"/>
              <a:buChar char="•"/>
            </a:pPr>
            <a:r>
              <a:rPr b="0" lang="en-US" sz="2100" spc="-1" strike="noStrike">
                <a:solidFill>
                  <a:srgbClr val="000000"/>
                </a:solidFill>
                <a:latin typeface="arial"/>
                <a:ea typeface="DejaVu Sans"/>
              </a:rPr>
              <a:t>were diagnosed with cognitive damage, a physical impairment, or a major disease.</a:t>
            </a:r>
            <a:endParaRPr b="0" lang="en-IE" sz="2100" spc="-1" strike="noStrike">
              <a:latin typeface="Arial"/>
            </a:endParaRPr>
          </a:p>
        </p:txBody>
      </p:sp>
      <p:sp>
        <p:nvSpPr>
          <p:cNvPr id="558" name=""/>
          <p:cNvSpPr/>
          <p:nvPr/>
        </p:nvSpPr>
        <p:spPr>
          <a:xfrm>
            <a:off x="0" y="576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59" name="" descr=""/>
          <p:cNvPicPr/>
          <p:nvPr/>
        </p:nvPicPr>
        <p:blipFill>
          <a:blip r:embed="rId1"/>
          <a:stretch/>
        </p:blipFill>
        <p:spPr>
          <a:xfrm>
            <a:off x="60120" y="2304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0" name="Picture 2" descr=""/>
          <p:cNvPicPr/>
          <p:nvPr/>
        </p:nvPicPr>
        <p:blipFill>
          <a:blip r:embed="rId1"/>
          <a:stretch/>
        </p:blipFill>
        <p:spPr>
          <a:xfrm>
            <a:off x="3348720" y="1373760"/>
            <a:ext cx="5255640" cy="5255640"/>
          </a:xfrm>
          <a:prstGeom prst="rect">
            <a:avLst/>
          </a:prstGeom>
          <a:ln w="0">
            <a:noFill/>
          </a:ln>
        </p:spPr>
      </p:pic>
      <p:sp>
        <p:nvSpPr>
          <p:cNvPr id="561" name="PlaceHolder 1"/>
          <p:cNvSpPr>
            <a:spLocks noGrp="1"/>
          </p:cNvSpPr>
          <p:nvPr>
            <p:ph type="title"/>
          </p:nvPr>
        </p:nvSpPr>
        <p:spPr>
          <a:xfrm>
            <a:off x="648000" y="225360"/>
            <a:ext cx="9071280" cy="1295280"/>
          </a:xfrm>
          <a:prstGeom prst="rect">
            <a:avLst/>
          </a:prstGeom>
          <a:noFill/>
          <a:ln w="0">
            <a:noFill/>
          </a:ln>
        </p:spPr>
        <p:txBody>
          <a:bodyPr lIns="90000" rIns="90000" tIns="45000" bIns="45000" anchor="t">
            <a:noAutofit/>
          </a:bodyPr>
          <a:p>
            <a:pPr algn="ctr">
              <a:lnSpc>
                <a:spcPct val="90000"/>
              </a:lnSpc>
              <a:buNone/>
            </a:pPr>
            <a:r>
              <a:rPr b="0" lang="en-IE" sz="4400" spc="-1" strike="noStrike">
                <a:solidFill>
                  <a:srgbClr val="000000"/>
                </a:solidFill>
                <a:latin typeface="Arial"/>
                <a:ea typeface="DejaVu Sans"/>
              </a:rPr>
              <a:t>GSE164471(YO) Pathway analysis Word Cloud</a:t>
            </a:r>
            <a:endParaRPr b="0" lang="en-IE" sz="4400" spc="-1" strike="noStrike">
              <a:latin typeface="Arial"/>
            </a:endParaRPr>
          </a:p>
        </p:txBody>
      </p:sp>
      <p:sp>
        <p:nvSpPr>
          <p:cNvPr id="562" name=""/>
          <p:cNvSpPr/>
          <p:nvPr/>
        </p:nvSpPr>
        <p:spPr>
          <a:xfrm>
            <a:off x="0" y="576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63" name="" descr=""/>
          <p:cNvPicPr/>
          <p:nvPr/>
        </p:nvPicPr>
        <p:blipFill>
          <a:blip r:embed="rId2"/>
          <a:stretch/>
        </p:blipFill>
        <p:spPr>
          <a:xfrm>
            <a:off x="60120" y="2304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title"/>
          </p:nvPr>
        </p:nvSpPr>
        <p:spPr>
          <a:xfrm>
            <a:off x="648000" y="225360"/>
            <a:ext cx="9071280" cy="1295280"/>
          </a:xfrm>
          <a:prstGeom prst="rect">
            <a:avLst/>
          </a:prstGeom>
          <a:noFill/>
          <a:ln w="0">
            <a:noFill/>
          </a:ln>
        </p:spPr>
        <p:txBody>
          <a:bodyPr lIns="90000" rIns="90000" tIns="45000" bIns="45000" anchor="t">
            <a:noAutofit/>
          </a:bodyPr>
          <a:p>
            <a:pPr algn="ctr">
              <a:lnSpc>
                <a:spcPct val="90000"/>
              </a:lnSpc>
              <a:buNone/>
            </a:pPr>
            <a:r>
              <a:rPr b="0" lang="en-IE" sz="4400" spc="-1" strike="noStrike">
                <a:solidFill>
                  <a:srgbClr val="000000"/>
                </a:solidFill>
                <a:latin typeface="Arial"/>
                <a:ea typeface="DejaVu Sans"/>
              </a:rPr>
              <a:t>GSE164471(MO) Pathway analysis Word Cloud</a:t>
            </a:r>
            <a:endParaRPr b="0" lang="en-IE" sz="4400" spc="-1" strike="noStrike">
              <a:latin typeface="Arial"/>
            </a:endParaRPr>
          </a:p>
        </p:txBody>
      </p:sp>
      <p:sp>
        <p:nvSpPr>
          <p:cNvPr id="565" name=""/>
          <p:cNvSpPr/>
          <p:nvPr/>
        </p:nvSpPr>
        <p:spPr>
          <a:xfrm>
            <a:off x="0" y="576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66" name="" descr=""/>
          <p:cNvPicPr/>
          <p:nvPr/>
        </p:nvPicPr>
        <p:blipFill>
          <a:blip r:embed="rId1"/>
          <a:stretch/>
        </p:blipFill>
        <p:spPr>
          <a:xfrm>
            <a:off x="60120" y="23040"/>
            <a:ext cx="533520" cy="735120"/>
          </a:xfrm>
          <a:prstGeom prst="rect">
            <a:avLst/>
          </a:prstGeom>
          <a:ln w="0">
            <a:noFill/>
          </a:ln>
          <a:effectLst>
            <a:glow rad="50760">
              <a:srgbClr val="b39ddb"/>
            </a:glow>
          </a:effectLst>
        </p:spPr>
      </p:pic>
      <p:pic>
        <p:nvPicPr>
          <p:cNvPr id="567" name="" descr=""/>
          <p:cNvPicPr/>
          <p:nvPr/>
        </p:nvPicPr>
        <p:blipFill>
          <a:blip r:embed="rId2"/>
          <a:stretch/>
        </p:blipFill>
        <p:spPr>
          <a:xfrm>
            <a:off x="3420000" y="1800000"/>
            <a:ext cx="4538520" cy="4662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831960" y="2320560"/>
            <a:ext cx="8571600" cy="1759320"/>
          </a:xfrm>
          <a:prstGeom prst="rect">
            <a:avLst/>
          </a:prstGeom>
          <a:noFill/>
          <a:ln w="0">
            <a:noFill/>
          </a:ln>
        </p:spPr>
        <p:txBody>
          <a:bodyPr lIns="90000" rIns="90000" tIns="45000" bIns="45000" anchor="t">
            <a:noAutofit/>
          </a:bodyPr>
          <a:p>
            <a:pPr>
              <a:lnSpc>
                <a:spcPct val="90000"/>
              </a:lnSpc>
              <a:buNone/>
            </a:pPr>
            <a:r>
              <a:rPr b="1" lang="en-US" sz="3600" spc="-1" strike="noStrike">
                <a:solidFill>
                  <a:srgbClr val="002060"/>
                </a:solidFill>
                <a:latin typeface="Arial"/>
                <a:ea typeface="DejaVu Sans"/>
              </a:rPr>
              <a:t>Computational approaches for the therapeutic target discovery to ame-liorate muscle wasting during aging and disease </a:t>
            </a:r>
            <a:endParaRPr b="0" lang="en-IE" sz="3600" spc="-1" strike="noStrike">
              <a:latin typeface="Arial"/>
            </a:endParaRPr>
          </a:p>
        </p:txBody>
      </p:sp>
      <p:sp>
        <p:nvSpPr>
          <p:cNvPr id="437" name="PlaceHolder 2"/>
          <p:cNvSpPr>
            <a:spLocks noGrp="1"/>
          </p:cNvSpPr>
          <p:nvPr>
            <p:ph/>
          </p:nvPr>
        </p:nvSpPr>
        <p:spPr>
          <a:xfrm>
            <a:off x="831960" y="4407480"/>
            <a:ext cx="7687800" cy="1155240"/>
          </a:xfrm>
          <a:prstGeom prst="rect">
            <a:avLst/>
          </a:prstGeom>
          <a:noFill/>
          <a:ln w="0">
            <a:noFill/>
          </a:ln>
        </p:spPr>
        <p:txBody>
          <a:bodyPr lIns="90000" rIns="90000" tIns="45000" bIns="45000" anchor="t">
            <a:normAutofit fontScale="85000"/>
          </a:bodyPr>
          <a:p>
            <a:pPr marL="228600" indent="-228600">
              <a:lnSpc>
                <a:spcPct val="90000"/>
              </a:lnSpc>
              <a:spcBef>
                <a:spcPts val="1001"/>
              </a:spcBef>
              <a:buNone/>
              <a:tabLst>
                <a:tab algn="l" pos="0"/>
              </a:tabLst>
            </a:pPr>
            <a:r>
              <a:rPr b="0" lang="en-IE" sz="2400" spc="-1" strike="noStrike">
                <a:solidFill>
                  <a:srgbClr val="585858"/>
                </a:solidFill>
                <a:latin typeface="Arial"/>
                <a:ea typeface="DejaVu Sans"/>
              </a:rPr>
              <a:t>Msc Karen Guerrero Vazquez</a:t>
            </a:r>
            <a:endParaRPr b="0" lang="en-IE" sz="2400" spc="-1" strike="noStrike">
              <a:latin typeface="Arial"/>
            </a:endParaRPr>
          </a:p>
          <a:p>
            <a:pPr marL="228600" indent="-228600" algn="r">
              <a:lnSpc>
                <a:spcPct val="90000"/>
              </a:lnSpc>
              <a:spcBef>
                <a:spcPts val="1001"/>
              </a:spcBef>
              <a:buNone/>
              <a:tabLst>
                <a:tab algn="l" pos="0"/>
              </a:tabLst>
            </a:pPr>
            <a:r>
              <a:rPr b="0" lang="en-US" sz="2400" spc="-1" strike="noStrike">
                <a:solidFill>
                  <a:srgbClr val="585858"/>
                </a:solidFill>
                <a:latin typeface="Arial"/>
                <a:ea typeface="DejaVu Sans"/>
              </a:rPr>
              <a:t>Dr. Katarzyna Whysall</a:t>
            </a:r>
            <a:endParaRPr b="0" lang="en-IE" sz="2400" spc="-1" strike="noStrike">
              <a:latin typeface="Arial"/>
            </a:endParaRPr>
          </a:p>
          <a:p>
            <a:pPr marL="228600" indent="-228600" algn="r">
              <a:lnSpc>
                <a:spcPct val="90000"/>
              </a:lnSpc>
              <a:spcBef>
                <a:spcPts val="1001"/>
              </a:spcBef>
              <a:buNone/>
              <a:tabLst>
                <a:tab algn="l" pos="0"/>
              </a:tabLst>
            </a:pPr>
            <a:r>
              <a:rPr b="0" lang="en-US" sz="2400" spc="-1" strike="noStrike">
                <a:solidFill>
                  <a:srgbClr val="585858"/>
                </a:solidFill>
                <a:latin typeface="Arial"/>
                <a:ea typeface="DejaVu Sans"/>
              </a:rPr>
              <a:t>Dr. Pilib O Broin</a:t>
            </a:r>
            <a:endParaRPr b="0" lang="en-IE" sz="2400" spc="-1" strike="noStrike">
              <a:latin typeface="Arial"/>
            </a:endParaRPr>
          </a:p>
          <a:p>
            <a:pPr marL="228600" indent="-228600">
              <a:lnSpc>
                <a:spcPct val="90000"/>
              </a:lnSpc>
              <a:spcBef>
                <a:spcPts val="1001"/>
              </a:spcBef>
              <a:buNone/>
              <a:tabLst>
                <a:tab algn="l" pos="0"/>
              </a:tabLst>
            </a:pPr>
            <a:endParaRPr b="0" lang="en-IE"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828000" y="144000"/>
            <a:ext cx="9071280" cy="1295280"/>
          </a:xfrm>
          <a:prstGeom prst="rect">
            <a:avLst/>
          </a:prstGeom>
          <a:noFill/>
          <a:ln w="0">
            <a:noFill/>
          </a:ln>
        </p:spPr>
        <p:txBody>
          <a:bodyPr lIns="90000" rIns="90000" tIns="45000" bIns="45000" anchor="t">
            <a:noAutofit/>
          </a:bodyPr>
          <a:p>
            <a:pPr algn="ctr">
              <a:lnSpc>
                <a:spcPct val="90000"/>
              </a:lnSpc>
              <a:buNone/>
            </a:pPr>
            <a:r>
              <a:rPr b="0" lang="en-IE" sz="4400" spc="-1" strike="noStrike">
                <a:solidFill>
                  <a:srgbClr val="000000"/>
                </a:solidFill>
                <a:latin typeface="Arial"/>
                <a:ea typeface="DejaVu Sans"/>
              </a:rPr>
              <a:t>GSE164471(YM) Pathway analysis Word Cloud</a:t>
            </a:r>
            <a:endParaRPr b="0" lang="en-IE" sz="4400" spc="-1" strike="noStrike">
              <a:latin typeface="Arial"/>
            </a:endParaRPr>
          </a:p>
        </p:txBody>
      </p:sp>
      <p:pic>
        <p:nvPicPr>
          <p:cNvPr id="569" name="Picture 2" descr=""/>
          <p:cNvPicPr/>
          <p:nvPr/>
        </p:nvPicPr>
        <p:blipFill>
          <a:blip r:embed="rId1"/>
          <a:srcRect l="0" t="3994" r="0" b="0"/>
          <a:stretch/>
        </p:blipFill>
        <p:spPr>
          <a:xfrm>
            <a:off x="3286080" y="1455480"/>
            <a:ext cx="5371200" cy="5296680"/>
          </a:xfrm>
          <a:prstGeom prst="rect">
            <a:avLst/>
          </a:prstGeom>
          <a:ln w="0">
            <a:noFill/>
          </a:ln>
        </p:spPr>
      </p:pic>
      <p:pic>
        <p:nvPicPr>
          <p:cNvPr id="570" name="Picture 4" descr=""/>
          <p:cNvPicPr/>
          <p:nvPr/>
        </p:nvPicPr>
        <p:blipFill>
          <a:blip r:embed="rId2"/>
          <a:srcRect l="0" t="3793" r="0" b="0"/>
          <a:stretch/>
        </p:blipFill>
        <p:spPr>
          <a:xfrm>
            <a:off x="3658320" y="1824120"/>
            <a:ext cx="4614480" cy="4559760"/>
          </a:xfrm>
          <a:prstGeom prst="rect">
            <a:avLst/>
          </a:prstGeom>
          <a:ln w="0">
            <a:noFill/>
          </a:ln>
        </p:spPr>
      </p:pic>
      <p:sp>
        <p:nvSpPr>
          <p:cNvPr id="571" name="Rectangle 2"/>
          <p:cNvSpPr/>
          <p:nvPr/>
        </p:nvSpPr>
        <p:spPr>
          <a:xfrm>
            <a:off x="8658720" y="2044080"/>
            <a:ext cx="309780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Arial"/>
                <a:ea typeface="DejaVu Sans"/>
              </a:rPr>
              <a:t>Adjust p value &lt; 0.05</a:t>
            </a:r>
            <a:endParaRPr b="0" lang="en-IE" sz="1800" spc="-1" strike="noStrike">
              <a:latin typeface="Arial"/>
            </a:endParaRPr>
          </a:p>
        </p:txBody>
      </p:sp>
      <p:sp>
        <p:nvSpPr>
          <p:cNvPr id="572" name="Rectangle 3"/>
          <p:cNvSpPr/>
          <p:nvPr/>
        </p:nvSpPr>
        <p:spPr>
          <a:xfrm>
            <a:off x="8646480" y="2413440"/>
            <a:ext cx="329256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Arial"/>
                <a:ea typeface="DejaVu Sans"/>
              </a:rPr>
              <a:t>Genes pathway coverture &gt; 0</a:t>
            </a:r>
            <a:endParaRPr b="0" lang="en-IE" sz="1800" spc="-1" strike="noStrike">
              <a:latin typeface="Arial"/>
            </a:endParaRPr>
          </a:p>
        </p:txBody>
      </p:sp>
      <p:sp>
        <p:nvSpPr>
          <p:cNvPr id="573" name=""/>
          <p:cNvSpPr/>
          <p:nvPr/>
        </p:nvSpPr>
        <p:spPr>
          <a:xfrm>
            <a:off x="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74" name="" descr=""/>
          <p:cNvPicPr/>
          <p:nvPr/>
        </p:nvPicPr>
        <p:blipFill>
          <a:blip r:embed="rId3"/>
          <a:stretch/>
        </p:blipFill>
        <p:spPr>
          <a:xfrm>
            <a:off x="60120" y="648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timing>
    <p:tnLst>
      <p:par>
        <p:cTn id="86" dur="indefinite" restart="never" nodeType="tmRoot">
          <p:childTnLst>
            <p:seq>
              <p:cTn id="87" dur="indefinite" nodeType="mainSeq">
                <p:childTnLst>
                  <p:par>
                    <p:cTn id="88" fill="hold">
                      <p:stCondLst>
                        <p:cond delay="indefinite"/>
                      </p:stCondLst>
                      <p:childTnLst>
                        <p:par>
                          <p:cTn id="89" fill="hold">
                            <p:stCondLst>
                              <p:cond delay="0"/>
                            </p:stCondLst>
                            <p:childTnLst>
                              <p:par>
                                <p:cTn id="90" nodeType="clickEffect" fill="hold" presetClass="entr" presetID="10">
                                  <p:stCondLst>
                                    <p:cond delay="0"/>
                                  </p:stCondLst>
                                  <p:childTnLst>
                                    <p:set>
                                      <p:cBhvr>
                                        <p:cTn id="91" dur="1" fill="hold">
                                          <p:stCondLst>
                                            <p:cond delay="0"/>
                                          </p:stCondLst>
                                        </p:cTn>
                                        <p:tgtEl>
                                          <p:spTgt spid="570"/>
                                        </p:tgtEl>
                                        <p:attrNameLst>
                                          <p:attrName>style.visibility</p:attrName>
                                        </p:attrNameLst>
                                      </p:cBhvr>
                                      <p:to>
                                        <p:strVal val="visible"/>
                                      </p:to>
                                    </p:set>
                                    <p:animEffect filter="fade" transition="in">
                                      <p:cBhvr additive="repl">
                                        <p:cTn id="92" dur="500"/>
                                        <p:tgtEl>
                                          <p:spTgt spid="570"/>
                                        </p:tgtEl>
                                      </p:cBhvr>
                                    </p:animEffect>
                                  </p:childTnLst>
                                </p:cTn>
                              </p:par>
                              <p:par>
                                <p:cTn id="93" nodeType="withEffect" fill="hold" presetClass="entr" presetID="1">
                                  <p:stCondLst>
                                    <p:cond delay="0"/>
                                  </p:stCondLst>
                                  <p:childTnLst>
                                    <p:set>
                                      <p:cBhvr>
                                        <p:cTn id="94" dur="1" fill="hold">
                                          <p:stCondLst>
                                            <p:cond delay="0"/>
                                          </p:stCondLst>
                                        </p:cTn>
                                        <p:tgtEl>
                                          <p:spTgt spid="571"/>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5" name="Picture 4" descr=""/>
          <p:cNvPicPr/>
          <p:nvPr/>
        </p:nvPicPr>
        <p:blipFill>
          <a:blip r:embed="rId1"/>
          <a:stretch/>
        </p:blipFill>
        <p:spPr>
          <a:xfrm>
            <a:off x="5792040" y="495360"/>
            <a:ext cx="5996160" cy="5996160"/>
          </a:xfrm>
          <a:prstGeom prst="rect">
            <a:avLst/>
          </a:prstGeom>
          <a:ln w="0">
            <a:noFill/>
          </a:ln>
        </p:spPr>
      </p:pic>
      <p:sp>
        <p:nvSpPr>
          <p:cNvPr id="576" name="PlaceHolder 1"/>
          <p:cNvSpPr>
            <a:spLocks noGrp="1"/>
          </p:cNvSpPr>
          <p:nvPr>
            <p:ph type="title"/>
          </p:nvPr>
        </p:nvSpPr>
        <p:spPr>
          <a:xfrm>
            <a:off x="838080" y="365040"/>
            <a:ext cx="10513800" cy="1323720"/>
          </a:xfrm>
          <a:prstGeom prst="rect">
            <a:avLst/>
          </a:prstGeom>
          <a:noFill/>
          <a:ln w="0">
            <a:noFill/>
          </a:ln>
        </p:spPr>
        <p:txBody>
          <a:bodyPr lIns="0" rIns="0" tIns="0" bIns="0" anchor="ctr">
            <a:normAutofit/>
          </a:bodyPr>
          <a:p>
            <a:pPr>
              <a:lnSpc>
                <a:spcPct val="90000"/>
              </a:lnSpc>
              <a:buNone/>
            </a:pPr>
            <a:r>
              <a:rPr b="0" lang="en-US" sz="4000" spc="-1" strike="noStrike">
                <a:solidFill>
                  <a:srgbClr val="000000"/>
                </a:solidFill>
                <a:latin typeface="Arial"/>
                <a:ea typeface="DejaVu Sans"/>
              </a:rPr>
              <a:t>Old vs Young (up or down)</a:t>
            </a:r>
            <a:endParaRPr b="0" lang="en-IE" sz="4000" spc="-1" strike="noStrike">
              <a:latin typeface="Arial"/>
            </a:endParaRPr>
          </a:p>
        </p:txBody>
      </p:sp>
      <p:pic>
        <p:nvPicPr>
          <p:cNvPr id="577" name="Picture 8" descr="Chart, line chart&#10;&#10;Description automatically generated"/>
          <p:cNvPicPr/>
          <p:nvPr/>
        </p:nvPicPr>
        <p:blipFill>
          <a:blip r:embed="rId2"/>
          <a:stretch/>
        </p:blipFill>
        <p:spPr>
          <a:xfrm>
            <a:off x="900000" y="3593160"/>
            <a:ext cx="5450040" cy="3066120"/>
          </a:xfrm>
          <a:prstGeom prst="rect">
            <a:avLst/>
          </a:prstGeom>
          <a:ln w="0">
            <a:noFill/>
          </a:ln>
        </p:spPr>
      </p:pic>
      <p:sp>
        <p:nvSpPr>
          <p:cNvPr id="578" name="PlaceHolder 2"/>
          <p:cNvSpPr>
            <a:spLocks noGrp="1"/>
          </p:cNvSpPr>
          <p:nvPr>
            <p:ph/>
          </p:nvPr>
        </p:nvSpPr>
        <p:spPr>
          <a:xfrm>
            <a:off x="838080" y="2297880"/>
            <a:ext cx="5129640" cy="954720"/>
          </a:xfrm>
          <a:prstGeom prst="rect">
            <a:avLst/>
          </a:prstGeom>
          <a:noFill/>
          <a:ln w="0">
            <a:noFill/>
          </a:ln>
        </p:spPr>
        <p:txBody>
          <a:bodyPr lIns="0" rIns="0" tIns="0" bIns="0" anchor="t">
            <a:noAutofit/>
          </a:bodyPr>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MYH8</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HCN1</a:t>
            </a:r>
            <a:endParaRPr b="0" lang="en-IE" sz="2800" spc="-1" strike="noStrike">
              <a:latin typeface="Arial"/>
            </a:endParaRPr>
          </a:p>
        </p:txBody>
      </p:sp>
      <p:sp>
        <p:nvSpPr>
          <p:cNvPr id="579" name=""/>
          <p:cNvSpPr/>
          <p:nvPr/>
        </p:nvSpPr>
        <p:spPr>
          <a:xfrm>
            <a:off x="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80" name="" descr=""/>
          <p:cNvPicPr/>
          <p:nvPr/>
        </p:nvPicPr>
        <p:blipFill>
          <a:blip r:embed="rId3"/>
          <a:stretch/>
        </p:blipFill>
        <p:spPr>
          <a:xfrm>
            <a:off x="60120" y="648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1" name="Picture 2" descr=""/>
          <p:cNvPicPr/>
          <p:nvPr/>
        </p:nvPicPr>
        <p:blipFill>
          <a:blip r:embed="rId1"/>
          <a:stretch/>
        </p:blipFill>
        <p:spPr>
          <a:xfrm>
            <a:off x="838080" y="2418120"/>
            <a:ext cx="5129280" cy="3165120"/>
          </a:xfrm>
          <a:prstGeom prst="rect">
            <a:avLst/>
          </a:prstGeom>
          <a:ln w="0">
            <a:noFill/>
          </a:ln>
        </p:spPr>
      </p:pic>
      <p:sp>
        <p:nvSpPr>
          <p:cNvPr id="582" name="PlaceHolder 1"/>
          <p:cNvSpPr>
            <a:spLocks noGrp="1"/>
          </p:cNvSpPr>
          <p:nvPr>
            <p:ph type="title"/>
          </p:nvPr>
        </p:nvSpPr>
        <p:spPr>
          <a:xfrm>
            <a:off x="838080" y="365040"/>
            <a:ext cx="10513800" cy="1323720"/>
          </a:xfrm>
          <a:prstGeom prst="rect">
            <a:avLst/>
          </a:prstGeom>
          <a:noFill/>
          <a:ln w="0">
            <a:noFill/>
          </a:ln>
        </p:spPr>
        <p:txBody>
          <a:bodyPr lIns="0" rIns="0" tIns="0" bIns="0" anchor="ctr">
            <a:noAutofit/>
          </a:bodyPr>
          <a:p>
            <a:pPr>
              <a:lnSpc>
                <a:spcPct val="90000"/>
              </a:lnSpc>
              <a:buNone/>
            </a:pPr>
            <a:r>
              <a:rPr b="0" lang="en-US" sz="4400" spc="-1" strike="noStrike">
                <a:solidFill>
                  <a:srgbClr val="000000"/>
                </a:solidFill>
                <a:latin typeface="Arial"/>
                <a:ea typeface="DejaVu Sans"/>
              </a:rPr>
              <a:t>MYH8 raw count over age</a:t>
            </a:r>
            <a:endParaRPr b="0" lang="en-IE" sz="4400" spc="-1" strike="noStrike">
              <a:latin typeface="Arial"/>
            </a:endParaRPr>
          </a:p>
        </p:txBody>
      </p:sp>
      <p:pic>
        <p:nvPicPr>
          <p:cNvPr id="583" name="Picture 4" descr=""/>
          <p:cNvPicPr/>
          <p:nvPr/>
        </p:nvPicPr>
        <p:blipFill>
          <a:blip r:embed="rId2"/>
          <a:stretch/>
        </p:blipFill>
        <p:spPr>
          <a:xfrm>
            <a:off x="6226200" y="2418120"/>
            <a:ext cx="5129280" cy="3165120"/>
          </a:xfrm>
          <a:prstGeom prst="rect">
            <a:avLst/>
          </a:prstGeom>
          <a:ln w="0">
            <a:noFill/>
          </a:ln>
        </p:spPr>
      </p:pic>
      <p:sp>
        <p:nvSpPr>
          <p:cNvPr id="584" name="Rectangle 5"/>
          <p:cNvSpPr/>
          <p:nvPr/>
        </p:nvSpPr>
        <p:spPr>
          <a:xfrm>
            <a:off x="2041920" y="1823400"/>
            <a:ext cx="183852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E" sz="2400" spc="-1" strike="noStrike">
                <a:solidFill>
                  <a:srgbClr val="000000"/>
                </a:solidFill>
                <a:latin typeface="Arial"/>
                <a:ea typeface="DejaVu Sans"/>
              </a:rPr>
              <a:t>GSE157585</a:t>
            </a:r>
            <a:endParaRPr b="0" lang="en-IE" sz="2400" spc="-1" strike="noStrike">
              <a:latin typeface="Arial"/>
            </a:endParaRPr>
          </a:p>
        </p:txBody>
      </p:sp>
      <p:sp>
        <p:nvSpPr>
          <p:cNvPr id="585" name="Rectangle 8"/>
          <p:cNvSpPr/>
          <p:nvPr/>
        </p:nvSpPr>
        <p:spPr>
          <a:xfrm>
            <a:off x="7422480" y="1773360"/>
            <a:ext cx="183852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E" sz="2400" spc="-1" strike="noStrike">
                <a:solidFill>
                  <a:srgbClr val="000000"/>
                </a:solidFill>
                <a:latin typeface="Arial"/>
                <a:ea typeface="DejaVu Sans"/>
              </a:rPr>
              <a:t>GSE164471</a:t>
            </a:r>
            <a:endParaRPr b="0" lang="en-IE" sz="2400" spc="-1" strike="noStrike">
              <a:latin typeface="Arial"/>
            </a:endParaRPr>
          </a:p>
        </p:txBody>
      </p:sp>
      <p:sp>
        <p:nvSpPr>
          <p:cNvPr id="586" name=""/>
          <p:cNvSpPr/>
          <p:nvPr/>
        </p:nvSpPr>
        <p:spPr>
          <a:xfrm>
            <a:off x="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87" name="" descr=""/>
          <p:cNvPicPr/>
          <p:nvPr/>
        </p:nvPicPr>
        <p:blipFill>
          <a:blip r:embed="rId3"/>
          <a:stretch/>
        </p:blipFill>
        <p:spPr>
          <a:xfrm>
            <a:off x="60120" y="648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8" name="Picture 2" descr=""/>
          <p:cNvPicPr/>
          <p:nvPr/>
        </p:nvPicPr>
        <p:blipFill>
          <a:blip r:embed="rId1"/>
          <a:stretch/>
        </p:blipFill>
        <p:spPr>
          <a:xfrm>
            <a:off x="838080" y="2418120"/>
            <a:ext cx="5129280" cy="3165120"/>
          </a:xfrm>
          <a:prstGeom prst="rect">
            <a:avLst/>
          </a:prstGeom>
          <a:ln w="0">
            <a:noFill/>
          </a:ln>
        </p:spPr>
      </p:pic>
      <p:sp>
        <p:nvSpPr>
          <p:cNvPr id="589" name="PlaceHolder 1"/>
          <p:cNvSpPr>
            <a:spLocks noGrp="1"/>
          </p:cNvSpPr>
          <p:nvPr>
            <p:ph type="title"/>
          </p:nvPr>
        </p:nvSpPr>
        <p:spPr>
          <a:xfrm>
            <a:off x="838080" y="365040"/>
            <a:ext cx="10513800" cy="1323720"/>
          </a:xfrm>
          <a:prstGeom prst="rect">
            <a:avLst/>
          </a:prstGeom>
          <a:noFill/>
          <a:ln w="0">
            <a:noFill/>
          </a:ln>
        </p:spPr>
        <p:txBody>
          <a:bodyPr lIns="0" rIns="0" tIns="0" bIns="0" anchor="ctr">
            <a:noAutofit/>
          </a:bodyPr>
          <a:p>
            <a:pPr>
              <a:lnSpc>
                <a:spcPct val="90000"/>
              </a:lnSpc>
              <a:buNone/>
            </a:pPr>
            <a:r>
              <a:rPr b="0" lang="en-US" sz="4400" spc="-1" strike="noStrike">
                <a:solidFill>
                  <a:srgbClr val="000000"/>
                </a:solidFill>
                <a:latin typeface="Arial"/>
                <a:ea typeface="DejaVu Sans"/>
              </a:rPr>
              <a:t>HCN1 raw count over age</a:t>
            </a:r>
            <a:endParaRPr b="0" lang="en-IE" sz="4400" spc="-1" strike="noStrike">
              <a:latin typeface="Arial"/>
            </a:endParaRPr>
          </a:p>
        </p:txBody>
      </p:sp>
      <p:pic>
        <p:nvPicPr>
          <p:cNvPr id="590" name="Picture 4" descr=""/>
          <p:cNvPicPr/>
          <p:nvPr/>
        </p:nvPicPr>
        <p:blipFill>
          <a:blip r:embed="rId2"/>
          <a:stretch/>
        </p:blipFill>
        <p:spPr>
          <a:xfrm>
            <a:off x="6226200" y="2418120"/>
            <a:ext cx="5129280" cy="3165120"/>
          </a:xfrm>
          <a:prstGeom prst="rect">
            <a:avLst/>
          </a:prstGeom>
          <a:ln w="0">
            <a:noFill/>
          </a:ln>
        </p:spPr>
      </p:pic>
      <p:sp>
        <p:nvSpPr>
          <p:cNvPr id="591" name="Rectangle 5"/>
          <p:cNvSpPr/>
          <p:nvPr/>
        </p:nvSpPr>
        <p:spPr>
          <a:xfrm>
            <a:off x="2041920" y="1823400"/>
            <a:ext cx="183852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E" sz="2400" spc="-1" strike="noStrike">
                <a:solidFill>
                  <a:srgbClr val="000000"/>
                </a:solidFill>
                <a:latin typeface="Arial"/>
                <a:ea typeface="DejaVu Sans"/>
              </a:rPr>
              <a:t>GSE157585</a:t>
            </a:r>
            <a:endParaRPr b="0" lang="en-IE" sz="2400" spc="-1" strike="noStrike">
              <a:latin typeface="Arial"/>
            </a:endParaRPr>
          </a:p>
        </p:txBody>
      </p:sp>
      <p:sp>
        <p:nvSpPr>
          <p:cNvPr id="592" name="Rectangle 8"/>
          <p:cNvSpPr/>
          <p:nvPr/>
        </p:nvSpPr>
        <p:spPr>
          <a:xfrm>
            <a:off x="7422480" y="1773360"/>
            <a:ext cx="1838520" cy="4554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IE" sz="2400" spc="-1" strike="noStrike">
                <a:solidFill>
                  <a:srgbClr val="000000"/>
                </a:solidFill>
                <a:latin typeface="Arial"/>
                <a:ea typeface="DejaVu Sans"/>
              </a:rPr>
              <a:t>GSE164471</a:t>
            </a:r>
            <a:endParaRPr b="0" lang="en-IE" sz="2400" spc="-1" strike="noStrike">
              <a:latin typeface="Arial"/>
            </a:endParaRPr>
          </a:p>
        </p:txBody>
      </p:sp>
      <p:sp>
        <p:nvSpPr>
          <p:cNvPr id="593" name=""/>
          <p:cNvSpPr/>
          <p:nvPr/>
        </p:nvSpPr>
        <p:spPr>
          <a:xfrm>
            <a:off x="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94" name="" descr=""/>
          <p:cNvPicPr/>
          <p:nvPr/>
        </p:nvPicPr>
        <p:blipFill>
          <a:blip r:embed="rId3"/>
          <a:stretch/>
        </p:blipFill>
        <p:spPr>
          <a:xfrm>
            <a:off x="60120" y="648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838080" y="365040"/>
            <a:ext cx="10263960" cy="1898640"/>
          </a:xfrm>
          <a:prstGeom prst="rect">
            <a:avLst/>
          </a:prstGeom>
          <a:noFill/>
          <a:ln w="0">
            <a:noFill/>
          </a:ln>
        </p:spPr>
        <p:txBody>
          <a:bodyPr lIns="0" rIns="0" tIns="0" bIns="0" anchor="ctr">
            <a:normAutofit/>
          </a:bodyPr>
          <a:p>
            <a:pPr>
              <a:lnSpc>
                <a:spcPct val="90000"/>
              </a:lnSpc>
              <a:buNone/>
            </a:pPr>
            <a:r>
              <a:rPr b="0" lang="en-US" sz="4000" spc="-1" strike="noStrike">
                <a:solidFill>
                  <a:srgbClr val="000000"/>
                </a:solidFill>
                <a:latin typeface="Arial"/>
                <a:ea typeface="DejaVu Sans"/>
              </a:rPr>
              <a:t>Positive slope</a:t>
            </a:r>
            <a:endParaRPr b="0" lang="en-IE" sz="4000" spc="-1" strike="noStrike">
              <a:latin typeface="Arial"/>
            </a:endParaRPr>
          </a:p>
        </p:txBody>
      </p:sp>
      <p:pic>
        <p:nvPicPr>
          <p:cNvPr id="596" name="Picture 2" descr=""/>
          <p:cNvPicPr/>
          <p:nvPr/>
        </p:nvPicPr>
        <p:blipFill>
          <a:blip r:embed="rId1"/>
          <a:stretch/>
        </p:blipFill>
        <p:spPr>
          <a:xfrm>
            <a:off x="2197440" y="2033280"/>
            <a:ext cx="6734160" cy="4093920"/>
          </a:xfrm>
          <a:prstGeom prst="rect">
            <a:avLst/>
          </a:prstGeom>
          <a:ln w="0">
            <a:noFill/>
          </a:ln>
        </p:spPr>
      </p:pic>
      <p:sp>
        <p:nvSpPr>
          <p:cNvPr id="597" name=""/>
          <p:cNvSpPr/>
          <p:nvPr/>
        </p:nvSpPr>
        <p:spPr>
          <a:xfrm>
            <a:off x="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598" name="" descr=""/>
          <p:cNvPicPr/>
          <p:nvPr/>
        </p:nvPicPr>
        <p:blipFill>
          <a:blip r:embed="rId2"/>
          <a:stretch/>
        </p:blipFill>
        <p:spPr>
          <a:xfrm>
            <a:off x="60120" y="648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9" name="Picture 4" descr=""/>
          <p:cNvPicPr/>
          <p:nvPr/>
        </p:nvPicPr>
        <p:blipFill>
          <a:blip r:embed="rId1"/>
          <a:stretch/>
        </p:blipFill>
        <p:spPr>
          <a:xfrm>
            <a:off x="5792040" y="495360"/>
            <a:ext cx="5996160" cy="5996160"/>
          </a:xfrm>
          <a:prstGeom prst="rect">
            <a:avLst/>
          </a:prstGeom>
          <a:ln w="0">
            <a:noFill/>
          </a:ln>
        </p:spPr>
      </p:pic>
      <p:sp>
        <p:nvSpPr>
          <p:cNvPr id="600" name="PlaceHolder 1"/>
          <p:cNvSpPr>
            <a:spLocks noGrp="1"/>
          </p:cNvSpPr>
          <p:nvPr>
            <p:ph type="title"/>
          </p:nvPr>
        </p:nvSpPr>
        <p:spPr>
          <a:xfrm>
            <a:off x="838080" y="365040"/>
            <a:ext cx="10513800" cy="1323720"/>
          </a:xfrm>
          <a:prstGeom prst="rect">
            <a:avLst/>
          </a:prstGeom>
          <a:noFill/>
          <a:ln w="0">
            <a:noFill/>
          </a:ln>
        </p:spPr>
        <p:txBody>
          <a:bodyPr lIns="0" rIns="0" tIns="0" bIns="0" anchor="ctr">
            <a:normAutofit/>
          </a:bodyPr>
          <a:p>
            <a:pPr>
              <a:lnSpc>
                <a:spcPct val="90000"/>
              </a:lnSpc>
              <a:buNone/>
            </a:pPr>
            <a:r>
              <a:rPr b="0" lang="en-US" sz="4000" spc="-1" strike="noStrike">
                <a:solidFill>
                  <a:srgbClr val="000000"/>
                </a:solidFill>
                <a:latin typeface="Arial"/>
                <a:ea typeface="DejaVu Sans"/>
              </a:rPr>
              <a:t>Genes increased by age</a:t>
            </a:r>
            <a:endParaRPr b="0" lang="en-IE" sz="4000" spc="-1" strike="noStrike">
              <a:latin typeface="Arial"/>
            </a:endParaRPr>
          </a:p>
        </p:txBody>
      </p:sp>
      <p:pic>
        <p:nvPicPr>
          <p:cNvPr id="601" name="Picture 8" descr=""/>
          <p:cNvPicPr/>
          <p:nvPr/>
        </p:nvPicPr>
        <p:blipFill>
          <a:blip r:embed="rId2"/>
          <a:stretch/>
        </p:blipFill>
        <p:spPr>
          <a:xfrm>
            <a:off x="954000" y="3417840"/>
            <a:ext cx="5441040" cy="3066120"/>
          </a:xfrm>
          <a:prstGeom prst="rect">
            <a:avLst/>
          </a:prstGeom>
          <a:ln w="0">
            <a:noFill/>
          </a:ln>
        </p:spPr>
      </p:pic>
      <p:sp>
        <p:nvSpPr>
          <p:cNvPr id="602" name="PlaceHolder 2"/>
          <p:cNvSpPr>
            <a:spLocks noGrp="1"/>
          </p:cNvSpPr>
          <p:nvPr>
            <p:ph/>
          </p:nvPr>
        </p:nvSpPr>
        <p:spPr>
          <a:xfrm>
            <a:off x="838080" y="2272320"/>
            <a:ext cx="5129640" cy="954720"/>
          </a:xfrm>
          <a:prstGeom prst="rect">
            <a:avLst/>
          </a:prstGeom>
          <a:noFill/>
          <a:ln w="0">
            <a:noFill/>
          </a:ln>
        </p:spPr>
        <p:txBody>
          <a:bodyPr lIns="0" rIns="0" tIns="0" bIns="0" anchor="t">
            <a:noAutofit/>
          </a:bodyPr>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MYH8</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MTCO1P12</a:t>
            </a:r>
            <a:endParaRPr b="0" lang="en-IE" sz="2800" spc="-1" strike="noStrike">
              <a:latin typeface="Arial"/>
            </a:endParaRPr>
          </a:p>
        </p:txBody>
      </p:sp>
      <p:sp>
        <p:nvSpPr>
          <p:cNvPr id="603" name=""/>
          <p:cNvSpPr/>
          <p:nvPr/>
        </p:nvSpPr>
        <p:spPr>
          <a:xfrm>
            <a:off x="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04" name="" descr=""/>
          <p:cNvPicPr/>
          <p:nvPr/>
        </p:nvPicPr>
        <p:blipFill>
          <a:blip r:embed="rId3"/>
          <a:stretch/>
        </p:blipFill>
        <p:spPr>
          <a:xfrm>
            <a:off x="60120" y="6480"/>
            <a:ext cx="533520" cy="735120"/>
          </a:xfrm>
          <a:prstGeom prst="rect">
            <a:avLst/>
          </a:prstGeom>
          <a:ln w="0">
            <a:noFill/>
          </a:ln>
          <a:effectLst>
            <a:glow rad="50760">
              <a:srgbClr val="b39ddb"/>
            </a:glow>
          </a:effectLst>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504000" y="226080"/>
            <a:ext cx="9070200" cy="945000"/>
          </a:xfrm>
          <a:prstGeom prst="rect">
            <a:avLst/>
          </a:prstGeom>
          <a:noFill/>
          <a:ln w="0">
            <a:noFill/>
          </a:ln>
        </p:spPr>
        <p:txBody>
          <a:bodyPr lIns="0" rIns="0" tIns="0" bIns="0" anchor="ctr">
            <a:noAutofit/>
          </a:bodyPr>
          <a:p>
            <a:pPr algn="ctr">
              <a:lnSpc>
                <a:spcPct val="90000"/>
              </a:lnSpc>
              <a:buNone/>
            </a:pPr>
            <a:r>
              <a:rPr b="0" lang="en-IE" sz="4400" spc="-1" strike="noStrike">
                <a:solidFill>
                  <a:srgbClr val="000000"/>
                </a:solidFill>
                <a:latin typeface="Arial"/>
                <a:ea typeface="DejaVu Sans"/>
              </a:rPr>
              <a:t>Cytoscape</a:t>
            </a:r>
            <a:endParaRPr b="0" lang="en-IE" sz="4400" spc="-1" strike="noStrike">
              <a:latin typeface="Arial"/>
            </a:endParaRPr>
          </a:p>
        </p:txBody>
      </p:sp>
      <p:sp>
        <p:nvSpPr>
          <p:cNvPr id="606" name=""/>
          <p:cNvSpPr/>
          <p:nvPr/>
        </p:nvSpPr>
        <p:spPr>
          <a:xfrm>
            <a:off x="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07" name="" descr=""/>
          <p:cNvPicPr/>
          <p:nvPr/>
        </p:nvPicPr>
        <p:blipFill>
          <a:blip r:embed="rId1"/>
          <a:stretch/>
        </p:blipFill>
        <p:spPr>
          <a:xfrm>
            <a:off x="-54360" y="989640"/>
            <a:ext cx="809640" cy="809640"/>
          </a:xfrm>
          <a:prstGeom prst="rect">
            <a:avLst/>
          </a:prstGeom>
          <a:ln w="0">
            <a:noFill/>
          </a:ln>
          <a:effectLst>
            <a:glow rad="25560">
              <a:srgbClr val="729fcf"/>
            </a:glow>
          </a:effectLst>
        </p:spPr>
      </p:pic>
      <p:pic>
        <p:nvPicPr>
          <p:cNvPr id="608" name="" descr=""/>
          <p:cNvPicPr/>
          <p:nvPr/>
        </p:nvPicPr>
        <p:blipFill>
          <a:blip r:embed="rId2"/>
          <a:stretch/>
        </p:blipFill>
        <p:spPr>
          <a:xfrm>
            <a:off x="2235960" y="1251720"/>
            <a:ext cx="6763320" cy="4327560"/>
          </a:xfrm>
          <a:prstGeom prst="rect">
            <a:avLst/>
          </a:prstGeom>
          <a:ln w="0">
            <a:noFill/>
          </a:ln>
        </p:spPr>
      </p:pic>
      <p:sp>
        <p:nvSpPr>
          <p:cNvPr id="609" name=""/>
          <p:cNvSpPr/>
          <p:nvPr/>
        </p:nvSpPr>
        <p:spPr>
          <a:xfrm>
            <a:off x="3780000" y="2052000"/>
            <a:ext cx="5219280" cy="1079280"/>
          </a:xfrm>
          <a:prstGeom prst="rect">
            <a:avLst/>
          </a:prstGeom>
          <a:noFill/>
          <a:ln w="38160">
            <a:solidFill>
              <a:srgbClr val="3465a4"/>
            </a:solidFill>
            <a:round/>
          </a:ln>
        </p:spPr>
        <p:style>
          <a:lnRef idx="0"/>
          <a:fillRef idx="0"/>
          <a:effectRef idx="0"/>
          <a:fontRef idx="minor"/>
        </p:style>
      </p:sp>
      <p:sp>
        <p:nvSpPr>
          <p:cNvPr id="610" name=""/>
          <p:cNvSpPr/>
          <p:nvPr/>
        </p:nvSpPr>
        <p:spPr>
          <a:xfrm>
            <a:off x="3780000" y="5004000"/>
            <a:ext cx="5219280" cy="539280"/>
          </a:xfrm>
          <a:prstGeom prst="rect">
            <a:avLst/>
          </a:prstGeom>
          <a:noFill/>
          <a:ln w="38160">
            <a:solidFill>
              <a:srgbClr val="3465a4"/>
            </a:solidFill>
            <a:round/>
          </a:ln>
        </p:spPr>
        <p:style>
          <a:lnRef idx="0"/>
          <a:fillRef idx="0"/>
          <a:effectRef idx="0"/>
          <a:fontRef idx="minor"/>
        </p:style>
      </p:sp>
      <p:sp>
        <p:nvSpPr>
          <p:cNvPr id="611" name=""/>
          <p:cNvSpPr/>
          <p:nvPr/>
        </p:nvSpPr>
        <p:spPr>
          <a:xfrm>
            <a:off x="3780000" y="4176000"/>
            <a:ext cx="5219280" cy="539280"/>
          </a:xfrm>
          <a:prstGeom prst="rect">
            <a:avLst/>
          </a:prstGeom>
          <a:noFill/>
          <a:ln w="38160">
            <a:solidFill>
              <a:srgbClr val="3465a4"/>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97" dur="indefinite" restart="never" nodeType="tmRoot">
          <p:childTnLst>
            <p:seq>
              <p:cTn id="98" dur="indefinite" nodeType="mainSeq">
                <p:childTnLst>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609"/>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610"/>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838080" y="365040"/>
            <a:ext cx="10263960" cy="1898640"/>
          </a:xfrm>
          <a:prstGeom prst="rect">
            <a:avLst/>
          </a:prstGeom>
          <a:noFill/>
          <a:ln w="0">
            <a:noFill/>
          </a:ln>
        </p:spPr>
        <p:txBody>
          <a:bodyPr lIns="0" rIns="0" tIns="0" bIns="0" anchor="ctr">
            <a:normAutofit/>
          </a:bodyPr>
          <a:p>
            <a:pPr algn="ctr">
              <a:lnSpc>
                <a:spcPct val="90000"/>
              </a:lnSpc>
              <a:buNone/>
            </a:pPr>
            <a:r>
              <a:rPr b="0" lang="en-US" sz="4000" spc="-1" strike="noStrike">
                <a:solidFill>
                  <a:srgbClr val="000000"/>
                </a:solidFill>
                <a:latin typeface="Arial"/>
                <a:ea typeface="DejaVu Sans"/>
              </a:rPr>
              <a:t>Young vs Old   </a:t>
            </a:r>
            <a:endParaRPr b="0" lang="en-IE" sz="4000" spc="-1" strike="noStrike">
              <a:latin typeface="Arial"/>
            </a:endParaRPr>
          </a:p>
        </p:txBody>
      </p:sp>
      <p:sp>
        <p:nvSpPr>
          <p:cNvPr id="613"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14" name="" descr=""/>
          <p:cNvPicPr/>
          <p:nvPr/>
        </p:nvPicPr>
        <p:blipFill>
          <a:blip r:embed="rId1"/>
          <a:stretch/>
        </p:blipFill>
        <p:spPr>
          <a:xfrm>
            <a:off x="-54000" y="989640"/>
            <a:ext cx="809640" cy="809640"/>
          </a:xfrm>
          <a:prstGeom prst="rect">
            <a:avLst/>
          </a:prstGeom>
          <a:ln w="0">
            <a:noFill/>
          </a:ln>
          <a:effectLst>
            <a:glow rad="25560">
              <a:srgbClr val="729fcf"/>
            </a:glow>
          </a:effectLst>
        </p:spPr>
      </p:pic>
      <p:pic>
        <p:nvPicPr>
          <p:cNvPr id="615" name="" descr=""/>
          <p:cNvPicPr/>
          <p:nvPr/>
        </p:nvPicPr>
        <p:blipFill>
          <a:blip r:embed="rId2"/>
          <a:stretch/>
        </p:blipFill>
        <p:spPr>
          <a:xfrm>
            <a:off x="1080360" y="1980000"/>
            <a:ext cx="3958920" cy="4263480"/>
          </a:xfrm>
          <a:prstGeom prst="rect">
            <a:avLst/>
          </a:prstGeom>
          <a:ln w="0">
            <a:noFill/>
          </a:ln>
        </p:spPr>
      </p:pic>
      <p:pic>
        <p:nvPicPr>
          <p:cNvPr id="616" name="" descr=""/>
          <p:cNvPicPr/>
          <p:nvPr/>
        </p:nvPicPr>
        <p:blipFill>
          <a:blip r:embed="rId3"/>
          <a:stretch/>
        </p:blipFill>
        <p:spPr>
          <a:xfrm>
            <a:off x="7920000" y="1991880"/>
            <a:ext cx="3895200" cy="4127400"/>
          </a:xfrm>
          <a:prstGeom prst="rect">
            <a:avLst/>
          </a:prstGeom>
          <a:ln w="0">
            <a:noFill/>
          </a:ln>
        </p:spPr>
      </p:pic>
      <p:sp>
        <p:nvSpPr>
          <p:cNvPr id="617" name="Simple 2"/>
          <p:cNvSpPr txBox="1"/>
          <p:nvPr/>
        </p:nvSpPr>
        <p:spPr>
          <a:xfrm>
            <a:off x="5751720" y="3776040"/>
            <a:ext cx="1807560" cy="903240"/>
          </a:xfrm>
          <a:prstGeom prst="rect">
            <a:avLst/>
          </a:prstGeom>
        </p:spPr>
        <p:txBody>
          <a:bodyPr wrap="none" lIns="94680" rIns="94680" tIns="51480" bIns="51480" anchor="ctr">
            <a:prstTxWarp prst="textPlain">
              <a:avLst>
                <a:gd name="adj" fmla="val 50000"/>
              </a:avLst>
            </a:prstTxWarp>
            <a:noAutofit/>
          </a:bodyPr>
          <a:p>
            <a:pPr>
              <a:lnSpc>
                <a:spcPct val="100000"/>
              </a:lnSpc>
              <a:buNone/>
            </a:pPr>
            <a:r>
              <a:rPr b="1" lang="en-IE" sz="2400" spc="-1" strike="noStrike">
                <a:ln w="0">
                  <a:noFill/>
                </a:ln>
                <a:solidFill>
                  <a:srgbClr val="22880e"/>
                </a:solidFill>
                <a:latin typeface="Noto Sans"/>
                <a:ea typeface="MS Gothic"/>
              </a:rPr>
              <a:t>VS</a:t>
            </a:r>
            <a:endParaRPr b="0" lang="en-IE" sz="2400" spc="-1" strike="noStrike">
              <a:ln w="0">
                <a:noFill/>
              </a:ln>
              <a:solidFill>
                <a:srgbClr val="22880e"/>
              </a:solidFill>
              <a:latin typeface="Arial"/>
            </a:endParaRPr>
          </a:p>
        </p:txBody>
      </p:sp>
      <p:sp>
        <p:nvSpPr>
          <p:cNvPr id="618"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title"/>
          </p:nvPr>
        </p:nvSpPr>
        <p:spPr>
          <a:xfrm>
            <a:off x="838080" y="365040"/>
            <a:ext cx="10263960" cy="1898640"/>
          </a:xfrm>
          <a:prstGeom prst="rect">
            <a:avLst/>
          </a:prstGeom>
          <a:noFill/>
          <a:ln w="0">
            <a:noFill/>
          </a:ln>
        </p:spPr>
        <p:txBody>
          <a:bodyPr lIns="0" rIns="0" tIns="0" bIns="0" anchor="ctr">
            <a:normAutofit/>
          </a:bodyPr>
          <a:p>
            <a:pPr>
              <a:lnSpc>
                <a:spcPct val="90000"/>
              </a:lnSpc>
              <a:buNone/>
            </a:pPr>
            <a:r>
              <a:rPr b="0" lang="en-US" sz="4000" spc="-1" strike="noStrike">
                <a:solidFill>
                  <a:srgbClr val="000000"/>
                </a:solidFill>
                <a:latin typeface="Arial"/>
                <a:ea typeface="DejaVu Sans"/>
              </a:rPr>
              <a:t>Young vs Old Down-regulated  </a:t>
            </a:r>
            <a:endParaRPr b="0" lang="en-IE" sz="4000" spc="-1" strike="noStrike">
              <a:latin typeface="Arial"/>
            </a:endParaRPr>
          </a:p>
        </p:txBody>
      </p:sp>
      <p:pic>
        <p:nvPicPr>
          <p:cNvPr id="620" name="" descr=""/>
          <p:cNvPicPr/>
          <p:nvPr/>
        </p:nvPicPr>
        <p:blipFill>
          <a:blip r:embed="rId1"/>
          <a:stretch/>
        </p:blipFill>
        <p:spPr>
          <a:xfrm>
            <a:off x="4320000" y="3096000"/>
            <a:ext cx="2339280" cy="2339280"/>
          </a:xfrm>
          <a:prstGeom prst="rect">
            <a:avLst/>
          </a:prstGeom>
          <a:ln w="0">
            <a:noFill/>
          </a:ln>
        </p:spPr>
      </p:pic>
      <p:sp>
        <p:nvSpPr>
          <p:cNvPr id="621" name=""/>
          <p:cNvSpPr/>
          <p:nvPr/>
        </p:nvSpPr>
        <p:spPr>
          <a:xfrm>
            <a:off x="1440000" y="2120400"/>
            <a:ext cx="1799280" cy="890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solidFill>
                  <a:srgbClr val="000000"/>
                </a:solidFill>
                <a:latin typeface="Arial"/>
                <a:ea typeface="DejaVu Sans"/>
              </a:rPr>
              <a:t>70 OG</a:t>
            </a:r>
            <a:endParaRPr b="0" lang="en-IE" sz="3200" spc="-1" strike="noStrike">
              <a:latin typeface="Arial"/>
            </a:endParaRPr>
          </a:p>
        </p:txBody>
      </p:sp>
      <p:pic>
        <p:nvPicPr>
          <p:cNvPr id="622" name="" descr=""/>
          <p:cNvPicPr/>
          <p:nvPr/>
        </p:nvPicPr>
        <p:blipFill>
          <a:blip r:embed="rId2"/>
          <a:stretch/>
        </p:blipFill>
        <p:spPr>
          <a:xfrm>
            <a:off x="1335240" y="3177720"/>
            <a:ext cx="1904040" cy="1904040"/>
          </a:xfrm>
          <a:prstGeom prst="rect">
            <a:avLst/>
          </a:prstGeom>
          <a:ln w="0">
            <a:noFill/>
          </a:ln>
        </p:spPr>
      </p:pic>
      <p:sp>
        <p:nvSpPr>
          <p:cNvPr id="623" name=""/>
          <p:cNvSpPr/>
          <p:nvPr/>
        </p:nvSpPr>
        <p:spPr>
          <a:xfrm>
            <a:off x="4680000" y="2120400"/>
            <a:ext cx="1619280" cy="61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3200" spc="-1" strike="noStrike">
                <a:solidFill>
                  <a:srgbClr val="000000"/>
                </a:solidFill>
                <a:latin typeface="Arial"/>
                <a:ea typeface="DejaVu Sans"/>
              </a:rPr>
              <a:t>IntAct</a:t>
            </a:r>
            <a:endParaRPr b="0" lang="en-IE" sz="3200" spc="-1" strike="noStrike">
              <a:latin typeface="Arial"/>
            </a:endParaRPr>
          </a:p>
        </p:txBody>
      </p:sp>
      <p:pic>
        <p:nvPicPr>
          <p:cNvPr id="624" name="" descr=""/>
          <p:cNvPicPr/>
          <p:nvPr/>
        </p:nvPicPr>
        <p:blipFill>
          <a:blip r:embed="rId3"/>
          <a:stretch/>
        </p:blipFill>
        <p:spPr>
          <a:xfrm>
            <a:off x="7920000" y="3312000"/>
            <a:ext cx="2159280" cy="2159280"/>
          </a:xfrm>
          <a:prstGeom prst="rect">
            <a:avLst/>
          </a:prstGeom>
          <a:ln w="0">
            <a:noFill/>
          </a:ln>
        </p:spPr>
      </p:pic>
      <p:sp>
        <p:nvSpPr>
          <p:cNvPr id="625" name=""/>
          <p:cNvSpPr/>
          <p:nvPr/>
        </p:nvSpPr>
        <p:spPr>
          <a:xfrm>
            <a:off x="7560000" y="1620000"/>
            <a:ext cx="3059280" cy="1538640"/>
          </a:xfrm>
          <a:prstGeom prst="rect">
            <a:avLst/>
          </a:prstGeom>
          <a:noFill/>
          <a:ln w="0">
            <a:noFill/>
          </a:ln>
        </p:spPr>
        <p:style>
          <a:lnRef idx="0"/>
          <a:fillRef idx="0"/>
          <a:effectRef idx="0"/>
          <a:fontRef idx="minor"/>
        </p:style>
        <p:txBody>
          <a:bodyPr lIns="90000" rIns="90000" tIns="45000" bIns="45000" anchor="t">
            <a:noAutofit/>
          </a:bodyPr>
          <a:p>
            <a:pPr marL="216000" indent="-216000" algn="ctr">
              <a:lnSpc>
                <a:spcPct val="100000"/>
              </a:lnSpc>
              <a:buClr>
                <a:srgbClr val="000000"/>
              </a:buClr>
              <a:buSzPct val="45000"/>
              <a:buFont typeface="Wingdings" charset="2"/>
              <a:buChar char=""/>
            </a:pPr>
            <a:r>
              <a:rPr b="0" lang="en-US" sz="2800" spc="-1" strike="noStrike">
                <a:solidFill>
                  <a:srgbClr val="000000"/>
                </a:solidFill>
                <a:latin typeface="Arial"/>
                <a:ea typeface="DejaVu Sans"/>
              </a:rPr>
              <a:t>62 OG</a:t>
            </a:r>
            <a:endParaRPr b="0" lang="en-IE" sz="2800" spc="-1" strike="noStrike">
              <a:latin typeface="Arial"/>
            </a:endParaRPr>
          </a:p>
          <a:p>
            <a:pPr marL="216000" indent="-216000" algn="ctr">
              <a:lnSpc>
                <a:spcPct val="100000"/>
              </a:lnSpc>
              <a:buClr>
                <a:srgbClr val="000000"/>
              </a:buClr>
              <a:buSzPct val="45000"/>
              <a:buFont typeface="Wingdings" charset="2"/>
              <a:buChar char=""/>
            </a:pPr>
            <a:r>
              <a:rPr b="0" lang="en-US" sz="2800" spc="-1" strike="noStrike">
                <a:solidFill>
                  <a:srgbClr val="000000"/>
                </a:solidFill>
                <a:latin typeface="Arial"/>
                <a:ea typeface="DejaVu Sans"/>
              </a:rPr>
              <a:t>1873 nodes</a:t>
            </a:r>
            <a:endParaRPr b="0" lang="en-IE" sz="2800" spc="-1" strike="noStrike">
              <a:latin typeface="Arial"/>
            </a:endParaRPr>
          </a:p>
          <a:p>
            <a:pPr marL="216000" indent="-216000" algn="ctr">
              <a:lnSpc>
                <a:spcPct val="100000"/>
              </a:lnSpc>
              <a:buClr>
                <a:srgbClr val="000000"/>
              </a:buClr>
              <a:buSzPct val="45000"/>
              <a:buFont typeface="Wingdings" charset="2"/>
              <a:buChar char=""/>
            </a:pPr>
            <a:r>
              <a:rPr b="0" lang="en-US" sz="2800" spc="-1" strike="noStrike">
                <a:solidFill>
                  <a:srgbClr val="000000"/>
                </a:solidFill>
                <a:latin typeface="Arial"/>
                <a:ea typeface="DejaVu Sans"/>
              </a:rPr>
              <a:t>5958 edges</a:t>
            </a:r>
            <a:endParaRPr b="0" lang="en-IE" sz="2800" spc="-1" strike="noStrike">
              <a:latin typeface="Arial"/>
            </a:endParaRPr>
          </a:p>
        </p:txBody>
      </p:sp>
      <p:sp>
        <p:nvSpPr>
          <p:cNvPr id="626" name=""/>
          <p:cNvSpPr/>
          <p:nvPr/>
        </p:nvSpPr>
        <p:spPr>
          <a:xfrm>
            <a:off x="3600000" y="3780000"/>
            <a:ext cx="539280" cy="5392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627" name=""/>
          <p:cNvSpPr/>
          <p:nvPr/>
        </p:nvSpPr>
        <p:spPr>
          <a:xfrm>
            <a:off x="6840000" y="3780000"/>
            <a:ext cx="539280" cy="53928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628"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29" name="" descr=""/>
          <p:cNvPicPr/>
          <p:nvPr/>
        </p:nvPicPr>
        <p:blipFill>
          <a:blip r:embed="rId4"/>
          <a:stretch/>
        </p:blipFill>
        <p:spPr>
          <a:xfrm>
            <a:off x="-54000" y="989640"/>
            <a:ext cx="809640" cy="809640"/>
          </a:xfrm>
          <a:prstGeom prst="rect">
            <a:avLst/>
          </a:prstGeom>
          <a:ln w="0">
            <a:noFill/>
          </a:ln>
          <a:effectLst>
            <a:glow rad="25560">
              <a:srgbClr val="729fcf"/>
            </a:glow>
          </a:effectLst>
        </p:spPr>
      </p:pic>
      <p:sp>
        <p:nvSpPr>
          <p:cNvPr id="630"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1" name="" descr=""/>
          <p:cNvPicPr/>
          <p:nvPr/>
        </p:nvPicPr>
        <p:blipFill>
          <a:blip r:embed="rId1"/>
          <a:srcRect l="7011" t="0" r="14033" b="9638"/>
          <a:stretch/>
        </p:blipFill>
        <p:spPr>
          <a:xfrm>
            <a:off x="1800000" y="-10800"/>
            <a:ext cx="9091080" cy="6868080"/>
          </a:xfrm>
          <a:prstGeom prst="rect">
            <a:avLst/>
          </a:prstGeom>
          <a:ln w="0">
            <a:noFill/>
          </a:ln>
        </p:spPr>
      </p:pic>
      <p:sp>
        <p:nvSpPr>
          <p:cNvPr id="632"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33" name="" descr=""/>
          <p:cNvPicPr/>
          <p:nvPr/>
        </p:nvPicPr>
        <p:blipFill>
          <a:blip r:embed="rId2"/>
          <a:stretch/>
        </p:blipFill>
        <p:spPr>
          <a:xfrm>
            <a:off x="-54000" y="989640"/>
            <a:ext cx="809640" cy="809640"/>
          </a:xfrm>
          <a:prstGeom prst="rect">
            <a:avLst/>
          </a:prstGeom>
          <a:ln w="0">
            <a:noFill/>
          </a:ln>
          <a:effectLst>
            <a:glow rad="25560">
              <a:srgbClr val="729fcf"/>
            </a:glow>
          </a:effectLst>
        </p:spPr>
      </p:pic>
      <p:sp>
        <p:nvSpPr>
          <p:cNvPr id="634"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831960" y="3078360"/>
            <a:ext cx="8210880" cy="880920"/>
          </a:xfrm>
          <a:prstGeom prst="rect">
            <a:avLst/>
          </a:prstGeom>
          <a:noFill/>
          <a:ln w="0">
            <a:noFill/>
          </a:ln>
        </p:spPr>
        <p:txBody>
          <a:bodyPr lIns="90000" rIns="90000" tIns="45000" bIns="45000" anchor="t">
            <a:noAutofit/>
          </a:bodyPr>
          <a:p>
            <a:pPr>
              <a:lnSpc>
                <a:spcPct val="90000"/>
              </a:lnSpc>
              <a:buNone/>
            </a:pPr>
            <a:r>
              <a:rPr b="1" lang="en-US" sz="4400" spc="-1" strike="noStrike">
                <a:solidFill>
                  <a:srgbClr val="ffffff"/>
                </a:solidFill>
                <a:latin typeface="Arial"/>
                <a:ea typeface="DejaVu Sans"/>
              </a:rPr>
              <a:t>Recap</a:t>
            </a:r>
            <a:br>
              <a:rPr sz="4400"/>
            </a:br>
            <a:br>
              <a:rPr sz="4400"/>
            </a:br>
            <a:endParaRPr b="0" lang="en-IE" sz="4400" spc="-1" strike="noStrike">
              <a:latin typeface="Arial"/>
            </a:endParaRPr>
          </a:p>
        </p:txBody>
      </p:sp>
      <p:sp>
        <p:nvSpPr>
          <p:cNvPr id="439" name="PlaceHolder 39"/>
          <p:cNvSpPr/>
          <p:nvPr/>
        </p:nvSpPr>
        <p:spPr>
          <a:xfrm>
            <a:off x="2700000" y="4320000"/>
            <a:ext cx="8210880" cy="880920"/>
          </a:xfrm>
          <a:prstGeom prst="rect">
            <a:avLst/>
          </a:prstGeom>
          <a:noFill/>
          <a:ln w="0">
            <a:noFill/>
          </a:ln>
        </p:spPr>
        <p:style>
          <a:lnRef idx="0"/>
          <a:fillRef idx="0"/>
          <a:effectRef idx="0"/>
          <a:fontRef idx="minor"/>
        </p:style>
        <p:txBody>
          <a:bodyPr lIns="90000" rIns="90000" tIns="45000" bIns="45000" anchor="t">
            <a:noAutofit/>
          </a:bodyPr>
          <a:p>
            <a:pPr>
              <a:lnSpc>
                <a:spcPct val="90000"/>
              </a:lnSpc>
              <a:buNone/>
            </a:pPr>
            <a:r>
              <a:rPr b="1" lang="en-US" sz="3200" spc="-1" strike="noStrike">
                <a:solidFill>
                  <a:srgbClr val="ffffff"/>
                </a:solidFill>
                <a:latin typeface="Arial"/>
                <a:ea typeface="DejaVu Sans"/>
              </a:rPr>
              <a:t>Diff express genes and Gene Graphs</a:t>
            </a:r>
            <a:endParaRPr b="0" lang="en-IE" sz="3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838080" y="365040"/>
            <a:ext cx="10263960" cy="1898640"/>
          </a:xfrm>
          <a:prstGeom prst="rect">
            <a:avLst/>
          </a:prstGeom>
          <a:noFill/>
          <a:ln w="0">
            <a:noFill/>
          </a:ln>
        </p:spPr>
        <p:txBody>
          <a:bodyPr lIns="0" rIns="0" tIns="0" bIns="0" anchor="ctr">
            <a:normAutofit/>
          </a:bodyPr>
          <a:p>
            <a:pPr>
              <a:lnSpc>
                <a:spcPct val="90000"/>
              </a:lnSpc>
              <a:buNone/>
            </a:pPr>
            <a:r>
              <a:rPr b="0" lang="en-US" sz="4000" spc="-1" strike="noStrike">
                <a:solidFill>
                  <a:srgbClr val="000000"/>
                </a:solidFill>
                <a:latin typeface="Arial"/>
                <a:ea typeface="DejaVu Sans"/>
              </a:rPr>
              <a:t>Young vs Old Down-regulated  </a:t>
            </a:r>
            <a:endParaRPr b="0" lang="en-IE" sz="4000" spc="-1" strike="noStrike">
              <a:latin typeface="Arial"/>
            </a:endParaRPr>
          </a:p>
        </p:txBody>
      </p:sp>
      <p:pic>
        <p:nvPicPr>
          <p:cNvPr id="636" name="" descr=""/>
          <p:cNvPicPr/>
          <p:nvPr/>
        </p:nvPicPr>
        <p:blipFill>
          <a:blip r:embed="rId1"/>
          <a:stretch/>
        </p:blipFill>
        <p:spPr>
          <a:xfrm>
            <a:off x="3753720" y="3101400"/>
            <a:ext cx="1904400" cy="1530360"/>
          </a:xfrm>
          <a:prstGeom prst="rect">
            <a:avLst/>
          </a:prstGeom>
          <a:ln w="0">
            <a:noFill/>
          </a:ln>
        </p:spPr>
      </p:pic>
      <p:sp>
        <p:nvSpPr>
          <p:cNvPr id="637" name=""/>
          <p:cNvSpPr/>
          <p:nvPr/>
        </p:nvSpPr>
        <p:spPr>
          <a:xfrm>
            <a:off x="1345320" y="1947240"/>
            <a:ext cx="1464840" cy="58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70 OG</a:t>
            </a:r>
            <a:endParaRPr b="0" lang="en-IE" sz="2400" spc="-1" strike="noStrike">
              <a:latin typeface="Arial"/>
            </a:endParaRPr>
          </a:p>
        </p:txBody>
      </p:sp>
      <p:pic>
        <p:nvPicPr>
          <p:cNvPr id="638" name="" descr=""/>
          <p:cNvPicPr/>
          <p:nvPr/>
        </p:nvPicPr>
        <p:blipFill>
          <a:blip r:embed="rId2"/>
          <a:stretch/>
        </p:blipFill>
        <p:spPr>
          <a:xfrm>
            <a:off x="1260000" y="3243960"/>
            <a:ext cx="1550160" cy="1245240"/>
          </a:xfrm>
          <a:prstGeom prst="rect">
            <a:avLst/>
          </a:prstGeom>
          <a:ln w="0">
            <a:noFill/>
          </a:ln>
        </p:spPr>
      </p:pic>
      <p:sp>
        <p:nvSpPr>
          <p:cNvPr id="639" name=""/>
          <p:cNvSpPr/>
          <p:nvPr/>
        </p:nvSpPr>
        <p:spPr>
          <a:xfrm>
            <a:off x="3983400" y="1947240"/>
            <a:ext cx="1318320" cy="429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IntAct</a:t>
            </a:r>
            <a:endParaRPr b="0" lang="en-IE" sz="2400" spc="-1" strike="noStrike">
              <a:latin typeface="Arial"/>
            </a:endParaRPr>
          </a:p>
        </p:txBody>
      </p:sp>
      <p:pic>
        <p:nvPicPr>
          <p:cNvPr id="640" name="" descr=""/>
          <p:cNvPicPr/>
          <p:nvPr/>
        </p:nvPicPr>
        <p:blipFill>
          <a:blip r:embed="rId3"/>
          <a:stretch/>
        </p:blipFill>
        <p:spPr>
          <a:xfrm>
            <a:off x="6497280" y="3160440"/>
            <a:ext cx="1758240" cy="1412280"/>
          </a:xfrm>
          <a:prstGeom prst="rect">
            <a:avLst/>
          </a:prstGeom>
          <a:ln w="0">
            <a:noFill/>
          </a:ln>
        </p:spPr>
      </p:pic>
      <p:sp>
        <p:nvSpPr>
          <p:cNvPr id="641" name=""/>
          <p:cNvSpPr/>
          <p:nvPr/>
        </p:nvSpPr>
        <p:spPr>
          <a:xfrm>
            <a:off x="6328440" y="1620000"/>
            <a:ext cx="2490840" cy="1027080"/>
          </a:xfrm>
          <a:prstGeom prst="rect">
            <a:avLst/>
          </a:prstGeom>
          <a:noFill/>
          <a:ln w="0">
            <a:noFill/>
          </a:ln>
        </p:spPr>
        <p:style>
          <a:lnRef idx="0"/>
          <a:fillRef idx="0"/>
          <a:effectRef idx="0"/>
          <a:fontRef idx="minor"/>
        </p:style>
        <p:txBody>
          <a:bodyPr lIns="90000" rIns="90000" tIns="45000" bIns="45000" anchor="t">
            <a:noAutofit/>
          </a:bodyPr>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62 OG</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1873 nodes</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5958 edges</a:t>
            </a:r>
            <a:endParaRPr b="0" lang="en-IE" sz="2200" spc="-1" strike="noStrike">
              <a:latin typeface="Arial"/>
            </a:endParaRPr>
          </a:p>
        </p:txBody>
      </p:sp>
      <p:sp>
        <p:nvSpPr>
          <p:cNvPr id="642" name=""/>
          <p:cNvSpPr/>
          <p:nvPr/>
        </p:nvSpPr>
        <p:spPr>
          <a:xfrm>
            <a:off x="3150720" y="3690000"/>
            <a:ext cx="439200" cy="3528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643" name=""/>
          <p:cNvSpPr/>
          <p:nvPr/>
        </p:nvSpPr>
        <p:spPr>
          <a:xfrm>
            <a:off x="5821920" y="3690000"/>
            <a:ext cx="438840" cy="3528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644"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45" name="" descr=""/>
          <p:cNvPicPr/>
          <p:nvPr/>
        </p:nvPicPr>
        <p:blipFill>
          <a:blip r:embed="rId4"/>
          <a:stretch/>
        </p:blipFill>
        <p:spPr>
          <a:xfrm>
            <a:off x="-54000" y="989640"/>
            <a:ext cx="809640" cy="809640"/>
          </a:xfrm>
          <a:prstGeom prst="rect">
            <a:avLst/>
          </a:prstGeom>
          <a:ln w="0">
            <a:noFill/>
          </a:ln>
          <a:effectLst>
            <a:glow rad="25560">
              <a:srgbClr val="729fcf"/>
            </a:glow>
          </a:effectLst>
        </p:spPr>
      </p:pic>
      <p:sp>
        <p:nvSpPr>
          <p:cNvPr id="646" name=""/>
          <p:cNvSpPr/>
          <p:nvPr/>
        </p:nvSpPr>
        <p:spPr>
          <a:xfrm>
            <a:off x="8492760" y="3690000"/>
            <a:ext cx="438840" cy="3528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47" name="" descr=""/>
          <p:cNvPicPr/>
          <p:nvPr/>
        </p:nvPicPr>
        <p:blipFill>
          <a:blip r:embed="rId5"/>
          <a:stretch/>
        </p:blipFill>
        <p:spPr>
          <a:xfrm>
            <a:off x="9475200" y="3294360"/>
            <a:ext cx="1144080" cy="1144080"/>
          </a:xfrm>
          <a:prstGeom prst="rect">
            <a:avLst/>
          </a:prstGeom>
          <a:ln w="0">
            <a:noFill/>
          </a:ln>
        </p:spPr>
      </p:pic>
      <p:sp>
        <p:nvSpPr>
          <p:cNvPr id="648" name=""/>
          <p:cNvSpPr/>
          <p:nvPr/>
        </p:nvSpPr>
        <p:spPr>
          <a:xfrm>
            <a:off x="8668440" y="1620360"/>
            <a:ext cx="2490840" cy="1339560"/>
          </a:xfrm>
          <a:prstGeom prst="rect">
            <a:avLst/>
          </a:prstGeom>
          <a:noFill/>
          <a:ln w="0">
            <a:noFill/>
          </a:ln>
        </p:spPr>
        <p:style>
          <a:lnRef idx="0"/>
          <a:fillRef idx="0"/>
          <a:effectRef idx="0"/>
          <a:fontRef idx="minor"/>
        </p:style>
        <p:txBody>
          <a:bodyPr lIns="90000" rIns="90000" tIns="45000" bIns="45000" anchor="t">
            <a:noAutofit/>
          </a:bodyPr>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8 OG</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28 miRNAs</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109 nodes</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287 edges</a:t>
            </a:r>
            <a:endParaRPr b="0" lang="en-IE" sz="2200" spc="-1" strike="noStrike">
              <a:latin typeface="Arial"/>
            </a:endParaRPr>
          </a:p>
        </p:txBody>
      </p:sp>
      <p:sp>
        <p:nvSpPr>
          <p:cNvPr id="649"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51" name="" descr=""/>
          <p:cNvPicPr/>
          <p:nvPr/>
        </p:nvPicPr>
        <p:blipFill>
          <a:blip r:embed="rId1"/>
          <a:srcRect l="5613" t="9867" r="24283" b="14434"/>
          <a:stretch/>
        </p:blipFill>
        <p:spPr>
          <a:xfrm>
            <a:off x="792360" y="180360"/>
            <a:ext cx="11266560" cy="5938920"/>
          </a:xfrm>
          <a:prstGeom prst="rect">
            <a:avLst/>
          </a:prstGeom>
          <a:ln w="0">
            <a:noFill/>
          </a:ln>
        </p:spPr>
      </p:pic>
      <p:pic>
        <p:nvPicPr>
          <p:cNvPr id="652" name="" descr=""/>
          <p:cNvPicPr/>
          <p:nvPr/>
        </p:nvPicPr>
        <p:blipFill>
          <a:blip r:embed="rId2"/>
          <a:stretch/>
        </p:blipFill>
        <p:spPr>
          <a:xfrm>
            <a:off x="-53640" y="990000"/>
            <a:ext cx="809640" cy="809640"/>
          </a:xfrm>
          <a:prstGeom prst="rect">
            <a:avLst/>
          </a:prstGeom>
          <a:ln w="0">
            <a:noFill/>
          </a:ln>
          <a:effectLst>
            <a:glow rad="25560">
              <a:srgbClr val="729fcf"/>
            </a:glow>
          </a:effectLst>
        </p:spPr>
      </p:pic>
      <p:sp>
        <p:nvSpPr>
          <p:cNvPr id="653"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55"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656" name="PlaceHolder 7"/>
          <p:cNvSpPr/>
          <p:nvPr/>
        </p:nvSpPr>
        <p:spPr>
          <a:xfrm>
            <a:off x="83844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Young vs Old Down-regulated  </a:t>
            </a:r>
            <a:endParaRPr b="0" lang="en-IE" sz="4000" spc="-1" strike="noStrike">
              <a:latin typeface="Arial"/>
            </a:endParaRPr>
          </a:p>
        </p:txBody>
      </p:sp>
      <p:pic>
        <p:nvPicPr>
          <p:cNvPr id="657" name="" descr=""/>
          <p:cNvPicPr/>
          <p:nvPr/>
        </p:nvPicPr>
        <p:blipFill>
          <a:blip r:embed="rId2"/>
          <a:stretch/>
        </p:blipFill>
        <p:spPr>
          <a:xfrm>
            <a:off x="3420000" y="1800000"/>
            <a:ext cx="4679280" cy="4679280"/>
          </a:xfrm>
          <a:prstGeom prst="rect">
            <a:avLst/>
          </a:prstGeom>
          <a:ln w="0">
            <a:noFill/>
          </a:ln>
        </p:spPr>
      </p:pic>
      <p:sp>
        <p:nvSpPr>
          <p:cNvPr id="658"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60"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661" name="PlaceHolder 10"/>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Selecting the OG genes and their connections</a:t>
            </a:r>
            <a:endParaRPr b="0" lang="en-IE" sz="4000" spc="-1" strike="noStrike">
              <a:latin typeface="Arial"/>
            </a:endParaRPr>
          </a:p>
        </p:txBody>
      </p:sp>
      <p:pic>
        <p:nvPicPr>
          <p:cNvPr id="662" name="" descr=""/>
          <p:cNvPicPr/>
          <p:nvPr/>
        </p:nvPicPr>
        <p:blipFill>
          <a:blip r:embed="rId2"/>
          <a:srcRect l="20378" t="0" r="28638" b="0"/>
          <a:stretch/>
        </p:blipFill>
        <p:spPr>
          <a:xfrm>
            <a:off x="3060000" y="2264400"/>
            <a:ext cx="4498920" cy="3370320"/>
          </a:xfrm>
          <a:prstGeom prst="rect">
            <a:avLst/>
          </a:prstGeom>
          <a:ln w="0">
            <a:noFill/>
          </a:ln>
        </p:spPr>
      </p:pic>
      <p:pic>
        <p:nvPicPr>
          <p:cNvPr id="663" name="" descr=""/>
          <p:cNvPicPr/>
          <p:nvPr/>
        </p:nvPicPr>
        <p:blipFill>
          <a:blip r:embed="rId3"/>
          <a:srcRect l="20378" t="0" r="28638" b="0"/>
          <a:stretch/>
        </p:blipFill>
        <p:spPr>
          <a:xfrm>
            <a:off x="972720" y="2084400"/>
            <a:ext cx="5866560" cy="4394880"/>
          </a:xfrm>
          <a:prstGeom prst="rect">
            <a:avLst/>
          </a:prstGeom>
          <a:ln w="0">
            <a:noFill/>
          </a:ln>
        </p:spPr>
      </p:pic>
      <p:sp>
        <p:nvSpPr>
          <p:cNvPr id="664" name="PlaceHolder 11"/>
          <p:cNvSpPr/>
          <p:nvPr/>
        </p:nvSpPr>
        <p:spPr>
          <a:xfrm>
            <a:off x="7920000" y="2104560"/>
            <a:ext cx="3959280" cy="954720"/>
          </a:xfrm>
          <a:prstGeom prst="rect">
            <a:avLst/>
          </a:prstGeom>
          <a:noFill/>
          <a:ln w="0">
            <a:noFill/>
          </a:ln>
        </p:spPr>
        <p:style>
          <a:lnRef idx="0"/>
          <a:fillRef idx="0"/>
          <a:effectRef idx="0"/>
          <a:fontRef idx="minor"/>
        </p:style>
        <p:txBody>
          <a:bodyPr lIns="0" rIns="0" tIns="0" bIns="0" anchor="t">
            <a:noAutofit/>
          </a:bodyPr>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8 OG</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12 miRNAs</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18 edges</a:t>
            </a:r>
            <a:endParaRPr b="0" lang="en-IE" sz="2800" spc="-1" strike="noStrike">
              <a:latin typeface="Arial"/>
            </a:endParaRPr>
          </a:p>
        </p:txBody>
      </p:sp>
      <p:pic>
        <p:nvPicPr>
          <p:cNvPr id="665" name="" descr=""/>
          <p:cNvPicPr/>
          <p:nvPr/>
        </p:nvPicPr>
        <p:blipFill>
          <a:blip r:embed="rId4"/>
          <a:stretch/>
        </p:blipFill>
        <p:spPr>
          <a:xfrm>
            <a:off x="8280000" y="3658320"/>
            <a:ext cx="3198960" cy="3198960"/>
          </a:xfrm>
          <a:prstGeom prst="rect">
            <a:avLst/>
          </a:prstGeom>
          <a:ln w="0">
            <a:noFill/>
          </a:ln>
        </p:spPr>
      </p:pic>
      <p:sp>
        <p:nvSpPr>
          <p:cNvPr id="666"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68"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669" name="PlaceHolder 12"/>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Selecting the OG genes and their connections</a:t>
            </a:r>
            <a:endParaRPr b="0" lang="en-IE" sz="4000" spc="-1" strike="noStrike">
              <a:latin typeface="Arial"/>
            </a:endParaRPr>
          </a:p>
        </p:txBody>
      </p:sp>
      <p:sp>
        <p:nvSpPr>
          <p:cNvPr id="670" name="PlaceHolder 13"/>
          <p:cNvSpPr/>
          <p:nvPr/>
        </p:nvSpPr>
        <p:spPr>
          <a:xfrm>
            <a:off x="1260000" y="2464560"/>
            <a:ext cx="3959280" cy="4194720"/>
          </a:xfrm>
          <a:prstGeom prst="rect">
            <a:avLst/>
          </a:prstGeom>
          <a:noFill/>
          <a:ln w="0">
            <a:noFill/>
          </a:ln>
        </p:spPr>
        <p:style>
          <a:lnRef idx="0"/>
          <a:fillRef idx="0"/>
          <a:effectRef idx="0"/>
          <a:fontRef idx="minor"/>
        </p:style>
        <p:txBody>
          <a:bodyPr lIns="0" rIns="0" tIns="0" bIns="0" anchor="t">
            <a:noAutofit/>
          </a:bodyPr>
          <a:p>
            <a:pPr>
              <a:lnSpc>
                <a:spcPct val="90000"/>
              </a:lnSpc>
              <a:spcBef>
                <a:spcPts val="1701"/>
              </a:spcBef>
              <a:buNone/>
            </a:pPr>
            <a:r>
              <a:rPr b="0" lang="en-US" sz="2600" spc="162" strike="noStrike">
                <a:solidFill>
                  <a:srgbClr val="000000"/>
                </a:solidFill>
                <a:latin typeface="Arial"/>
                <a:ea typeface="DejaVu Sans"/>
              </a:rPr>
              <a:t>hsa-miR-519a-3p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hsa-miR-200b-3p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hsa-miR-10b-5p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hsa-miR-95-3p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hsa-miR-124-3p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hsa-miR-17-5p</a:t>
            </a:r>
            <a:endParaRPr b="0" lang="en-IE" sz="2600" spc="-1" strike="noStrike">
              <a:latin typeface="Arial"/>
            </a:endParaRPr>
          </a:p>
          <a:p>
            <a:pPr>
              <a:lnSpc>
                <a:spcPct val="90000"/>
              </a:lnSpc>
              <a:spcBef>
                <a:spcPts val="1701"/>
              </a:spcBef>
              <a:buNone/>
            </a:pPr>
            <a:endParaRPr b="0" lang="en-IE" sz="2600" spc="-1" strike="noStrike">
              <a:latin typeface="Arial"/>
            </a:endParaRPr>
          </a:p>
          <a:p>
            <a:pPr>
              <a:lnSpc>
                <a:spcPct val="90000"/>
              </a:lnSpc>
              <a:spcBef>
                <a:spcPts val="1701"/>
              </a:spcBef>
              <a:buNone/>
            </a:pPr>
            <a:endParaRPr b="0" lang="en-IE" sz="2800" spc="-1" strike="noStrike">
              <a:latin typeface="Arial"/>
            </a:endParaRPr>
          </a:p>
        </p:txBody>
      </p:sp>
      <p:sp>
        <p:nvSpPr>
          <p:cNvPr id="671" name=""/>
          <p:cNvSpPr/>
          <p:nvPr/>
        </p:nvSpPr>
        <p:spPr>
          <a:xfrm>
            <a:off x="4878000" y="2375640"/>
            <a:ext cx="3041280" cy="3563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600" spc="162" strike="noStrike">
                <a:solidFill>
                  <a:srgbClr val="000000"/>
                </a:solidFill>
                <a:latin typeface="Arial"/>
                <a:ea typeface="DejaVu Sans"/>
              </a:rPr>
              <a:t>hsa-miR-106a-5p</a:t>
            </a:r>
            <a:endParaRPr b="0" lang="en-IE" sz="2600" spc="-1" strike="noStrike">
              <a:latin typeface="Arial"/>
            </a:endParaRPr>
          </a:p>
          <a:p>
            <a:pPr>
              <a:lnSpc>
                <a:spcPct val="100000"/>
              </a:lnSpc>
              <a:buNone/>
            </a:pPr>
            <a:r>
              <a:rPr b="0" lang="en-US" sz="2600" spc="162" strike="noStrike">
                <a:solidFill>
                  <a:srgbClr val="000000"/>
                </a:solidFill>
                <a:latin typeface="Arial"/>
                <a:ea typeface="DejaVu Sans"/>
              </a:rPr>
              <a:t>hsa-miR-22-3p</a:t>
            </a:r>
            <a:endParaRPr b="0" lang="en-IE" sz="2600" spc="-1" strike="noStrike">
              <a:latin typeface="Arial"/>
            </a:endParaRPr>
          </a:p>
          <a:p>
            <a:pPr>
              <a:lnSpc>
                <a:spcPct val="100000"/>
              </a:lnSpc>
              <a:buNone/>
            </a:pPr>
            <a:r>
              <a:rPr b="0" lang="en-US" sz="2600" spc="162" strike="noStrike">
                <a:solidFill>
                  <a:srgbClr val="000000"/>
                </a:solidFill>
                <a:latin typeface="Arial"/>
                <a:ea typeface="DejaVu Sans"/>
              </a:rPr>
              <a:t>hsa-miR-663a</a:t>
            </a:r>
            <a:endParaRPr b="0" lang="en-IE" sz="2600" spc="-1" strike="noStrike">
              <a:latin typeface="Arial"/>
            </a:endParaRPr>
          </a:p>
          <a:p>
            <a:pPr>
              <a:lnSpc>
                <a:spcPct val="100000"/>
              </a:lnSpc>
              <a:buNone/>
            </a:pPr>
            <a:r>
              <a:rPr b="0" lang="en-US" sz="2600" spc="162" strike="noStrike">
                <a:solidFill>
                  <a:srgbClr val="000000"/>
                </a:solidFill>
                <a:latin typeface="Arial"/>
                <a:ea typeface="DejaVu Sans"/>
              </a:rPr>
              <a:t>hsa-miR-519d-3p</a:t>
            </a:r>
            <a:endParaRPr b="0" lang="en-IE" sz="2600" spc="-1" strike="noStrike">
              <a:latin typeface="Arial"/>
            </a:endParaRPr>
          </a:p>
          <a:p>
            <a:pPr>
              <a:lnSpc>
                <a:spcPct val="100000"/>
              </a:lnSpc>
              <a:buNone/>
            </a:pPr>
            <a:r>
              <a:rPr b="0" lang="en-US" sz="2600" spc="162" strike="noStrike">
                <a:solidFill>
                  <a:srgbClr val="000000"/>
                </a:solidFill>
                <a:latin typeface="Arial"/>
                <a:ea typeface="DejaVu Sans"/>
              </a:rPr>
              <a:t>hsa-miR-93-5p</a:t>
            </a:r>
            <a:endParaRPr b="0" lang="en-IE" sz="2600" spc="-1" strike="noStrike">
              <a:latin typeface="Arial"/>
            </a:endParaRPr>
          </a:p>
          <a:p>
            <a:pPr>
              <a:lnSpc>
                <a:spcPct val="100000"/>
              </a:lnSpc>
              <a:buNone/>
            </a:pPr>
            <a:r>
              <a:rPr b="0" lang="en-US" sz="2600" spc="162" strike="noStrike">
                <a:solidFill>
                  <a:srgbClr val="000000"/>
                </a:solidFill>
                <a:latin typeface="Arial"/>
                <a:ea typeface="DejaVu Sans"/>
              </a:rPr>
              <a:t>hsa-miR-20a-5p</a:t>
            </a:r>
            <a:endParaRPr b="0" lang="en-IE" sz="2600" spc="-1" strike="noStrike">
              <a:latin typeface="Arial"/>
            </a:endParaRPr>
          </a:p>
        </p:txBody>
      </p:sp>
      <p:sp>
        <p:nvSpPr>
          <p:cNvPr id="672" name=""/>
          <p:cNvSpPr/>
          <p:nvPr/>
        </p:nvSpPr>
        <p:spPr>
          <a:xfrm>
            <a:off x="8460000" y="2355120"/>
            <a:ext cx="1979280" cy="376416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CDKN1A</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CDKN2A</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EEF1A2</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IK</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KAT2B</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RNF20</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ROCK2</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ST13</a:t>
            </a:r>
            <a:endParaRPr b="0" lang="en-IE" sz="2600" spc="-1" strike="noStrike">
              <a:latin typeface="Arial"/>
            </a:endParaRPr>
          </a:p>
        </p:txBody>
      </p:sp>
      <p:sp>
        <p:nvSpPr>
          <p:cNvPr id="673"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75"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676" name="PlaceHolder 8"/>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Selecting the higher connected nodes</a:t>
            </a:r>
            <a:endParaRPr b="0" lang="en-IE" sz="4000" spc="-1" strike="noStrike">
              <a:latin typeface="Arial"/>
            </a:endParaRPr>
          </a:p>
        </p:txBody>
      </p:sp>
      <p:sp>
        <p:nvSpPr>
          <p:cNvPr id="677" name="PlaceHolder 9"/>
          <p:cNvSpPr/>
          <p:nvPr/>
        </p:nvSpPr>
        <p:spPr>
          <a:xfrm>
            <a:off x="7920000" y="1620000"/>
            <a:ext cx="3959280" cy="954720"/>
          </a:xfrm>
          <a:prstGeom prst="rect">
            <a:avLst/>
          </a:prstGeom>
          <a:noFill/>
          <a:ln w="0">
            <a:noFill/>
          </a:ln>
        </p:spPr>
        <p:style>
          <a:lnRef idx="0"/>
          <a:fillRef idx="0"/>
          <a:effectRef idx="0"/>
          <a:fontRef idx="minor"/>
        </p:style>
        <p:txBody>
          <a:bodyPr lIns="0" rIns="0" tIns="0" bIns="0" anchor="t">
            <a:noAutofit/>
          </a:bodyPr>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2 OG</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5 interaction genes</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4 miRNAs</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15 edges</a:t>
            </a:r>
            <a:endParaRPr b="0" lang="en-IE" sz="2800" spc="-1" strike="noStrike">
              <a:latin typeface="Arial"/>
            </a:endParaRPr>
          </a:p>
        </p:txBody>
      </p:sp>
      <p:pic>
        <p:nvPicPr>
          <p:cNvPr id="678" name="" descr=""/>
          <p:cNvPicPr/>
          <p:nvPr/>
        </p:nvPicPr>
        <p:blipFill>
          <a:blip r:embed="rId2"/>
          <a:srcRect l="16064" t="1203" r="30921" b="0"/>
          <a:stretch/>
        </p:blipFill>
        <p:spPr>
          <a:xfrm>
            <a:off x="1440360" y="1800000"/>
            <a:ext cx="5578920" cy="4935600"/>
          </a:xfrm>
          <a:prstGeom prst="rect">
            <a:avLst/>
          </a:prstGeom>
          <a:ln w="0">
            <a:noFill/>
          </a:ln>
        </p:spPr>
      </p:pic>
      <p:pic>
        <p:nvPicPr>
          <p:cNvPr id="679" name="" descr=""/>
          <p:cNvPicPr/>
          <p:nvPr/>
        </p:nvPicPr>
        <p:blipFill>
          <a:blip r:embed="rId3"/>
          <a:stretch/>
        </p:blipFill>
        <p:spPr>
          <a:xfrm>
            <a:off x="8442000" y="3600000"/>
            <a:ext cx="3257280" cy="3257280"/>
          </a:xfrm>
          <a:prstGeom prst="rect">
            <a:avLst/>
          </a:prstGeom>
          <a:ln w="0">
            <a:noFill/>
          </a:ln>
        </p:spPr>
      </p:pic>
      <p:sp>
        <p:nvSpPr>
          <p:cNvPr id="680"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82"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683" name="PlaceHolder 14"/>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Selecting the higher connected nodes</a:t>
            </a:r>
            <a:endParaRPr b="0" lang="en-IE" sz="4000" spc="-1" strike="noStrike">
              <a:latin typeface="Arial"/>
            </a:endParaRPr>
          </a:p>
        </p:txBody>
      </p:sp>
      <p:sp>
        <p:nvSpPr>
          <p:cNvPr id="684" name="PlaceHolder 15"/>
          <p:cNvSpPr/>
          <p:nvPr/>
        </p:nvSpPr>
        <p:spPr>
          <a:xfrm>
            <a:off x="1260000" y="2464560"/>
            <a:ext cx="3959280" cy="4194720"/>
          </a:xfrm>
          <a:prstGeom prst="rect">
            <a:avLst/>
          </a:prstGeom>
          <a:noFill/>
          <a:ln w="0">
            <a:noFill/>
          </a:ln>
        </p:spPr>
        <p:style>
          <a:lnRef idx="0"/>
          <a:fillRef idx="0"/>
          <a:effectRef idx="0"/>
          <a:fontRef idx="minor"/>
        </p:style>
        <p:txBody>
          <a:bodyPr lIns="0" rIns="0" tIns="0" bIns="0" anchor="t">
            <a:noAutofit/>
          </a:bodyPr>
          <a:p>
            <a:pPr>
              <a:lnSpc>
                <a:spcPct val="90000"/>
              </a:lnSpc>
              <a:spcBef>
                <a:spcPts val="1701"/>
              </a:spcBef>
              <a:buNone/>
            </a:pPr>
            <a:r>
              <a:rPr b="0" lang="en-US" sz="2600" spc="162" strike="noStrike">
                <a:solidFill>
                  <a:srgbClr val="000000"/>
                </a:solidFill>
                <a:latin typeface="Arial"/>
                <a:ea typeface="DejaVu Sans"/>
              </a:rPr>
              <a:t>hsa-miR-200c-3p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hsa-miR-29a-3p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hsa-miR-29b-3p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hsa-miR-17-5p</a:t>
            </a:r>
            <a:endParaRPr b="0" lang="en-IE" sz="2600" spc="-1" strike="noStrike">
              <a:latin typeface="Arial"/>
            </a:endParaRPr>
          </a:p>
        </p:txBody>
      </p:sp>
      <p:sp>
        <p:nvSpPr>
          <p:cNvPr id="685" name=""/>
          <p:cNvSpPr/>
          <p:nvPr/>
        </p:nvSpPr>
        <p:spPr>
          <a:xfrm>
            <a:off x="4860000" y="2355120"/>
            <a:ext cx="1979280" cy="376416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EEF1A2</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CDKN2A</a:t>
            </a:r>
            <a:endParaRPr b="0" lang="en-IE" sz="2600" spc="-1" strike="noStrike">
              <a:latin typeface="Arial"/>
            </a:endParaRPr>
          </a:p>
        </p:txBody>
      </p:sp>
      <p:sp>
        <p:nvSpPr>
          <p:cNvPr id="686" name=""/>
          <p:cNvSpPr/>
          <p:nvPr/>
        </p:nvSpPr>
        <p:spPr>
          <a:xfrm>
            <a:off x="7560000" y="2355120"/>
            <a:ext cx="1979280" cy="376416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CDK6</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SP1</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LRRK2</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CCND1</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PTEN</a:t>
            </a:r>
            <a:endParaRPr b="0" lang="en-IE" sz="2600" spc="-1" strike="noStrike">
              <a:latin typeface="Arial"/>
            </a:endParaRPr>
          </a:p>
        </p:txBody>
      </p:sp>
      <p:sp>
        <p:nvSpPr>
          <p:cNvPr id="687"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838080" y="365040"/>
            <a:ext cx="10263960" cy="1898640"/>
          </a:xfrm>
          <a:prstGeom prst="rect">
            <a:avLst/>
          </a:prstGeom>
          <a:noFill/>
          <a:ln w="0">
            <a:noFill/>
          </a:ln>
        </p:spPr>
        <p:txBody>
          <a:bodyPr lIns="0" rIns="0" tIns="0" bIns="0" anchor="ctr">
            <a:normAutofit/>
          </a:bodyPr>
          <a:p>
            <a:pPr algn="ctr">
              <a:lnSpc>
                <a:spcPct val="90000"/>
              </a:lnSpc>
              <a:buNone/>
            </a:pPr>
            <a:r>
              <a:rPr b="0" lang="en-US" sz="4000" spc="-1" strike="noStrike">
                <a:solidFill>
                  <a:srgbClr val="000000"/>
                </a:solidFill>
                <a:latin typeface="Arial"/>
                <a:ea typeface="DejaVu Sans"/>
              </a:rPr>
              <a:t>Young vs Middle Age   </a:t>
            </a:r>
            <a:endParaRPr b="0" lang="en-IE" sz="4000" spc="-1" strike="noStrike">
              <a:latin typeface="Arial"/>
            </a:endParaRPr>
          </a:p>
        </p:txBody>
      </p:sp>
      <p:sp>
        <p:nvSpPr>
          <p:cNvPr id="689"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690" name="" descr=""/>
          <p:cNvPicPr/>
          <p:nvPr/>
        </p:nvPicPr>
        <p:blipFill>
          <a:blip r:embed="rId1"/>
          <a:stretch/>
        </p:blipFill>
        <p:spPr>
          <a:xfrm>
            <a:off x="-54000" y="989640"/>
            <a:ext cx="809640" cy="809640"/>
          </a:xfrm>
          <a:prstGeom prst="rect">
            <a:avLst/>
          </a:prstGeom>
          <a:ln w="0">
            <a:noFill/>
          </a:ln>
          <a:effectLst>
            <a:glow rad="25560">
              <a:srgbClr val="729fcf"/>
            </a:glow>
          </a:effectLst>
        </p:spPr>
      </p:pic>
      <p:pic>
        <p:nvPicPr>
          <p:cNvPr id="691" name="" descr=""/>
          <p:cNvPicPr/>
          <p:nvPr/>
        </p:nvPicPr>
        <p:blipFill>
          <a:blip r:embed="rId2"/>
          <a:stretch/>
        </p:blipFill>
        <p:spPr>
          <a:xfrm>
            <a:off x="1080360" y="1980000"/>
            <a:ext cx="3958920" cy="4263480"/>
          </a:xfrm>
          <a:prstGeom prst="rect">
            <a:avLst/>
          </a:prstGeom>
          <a:ln w="0">
            <a:noFill/>
          </a:ln>
        </p:spPr>
      </p:pic>
      <p:sp>
        <p:nvSpPr>
          <p:cNvPr id="692" name="Simple 3"/>
          <p:cNvSpPr txBox="1"/>
          <p:nvPr/>
        </p:nvSpPr>
        <p:spPr>
          <a:xfrm>
            <a:off x="5643720" y="3776040"/>
            <a:ext cx="1807560" cy="903240"/>
          </a:xfrm>
          <a:prstGeom prst="rect">
            <a:avLst/>
          </a:prstGeom>
        </p:spPr>
        <p:txBody>
          <a:bodyPr wrap="none" lIns="94680" rIns="94680" tIns="51480" bIns="51480" anchor="ctr">
            <a:prstTxWarp prst="textPlain">
              <a:avLst>
                <a:gd name="adj" fmla="val 50000"/>
              </a:avLst>
            </a:prstTxWarp>
            <a:noAutofit/>
          </a:bodyPr>
          <a:p>
            <a:pPr>
              <a:lnSpc>
                <a:spcPct val="100000"/>
              </a:lnSpc>
              <a:buNone/>
            </a:pPr>
            <a:r>
              <a:rPr b="1" lang="en-IE" sz="2400" spc="-1" strike="noStrike">
                <a:ln w="0">
                  <a:noFill/>
                </a:ln>
                <a:solidFill>
                  <a:srgbClr val="54880e"/>
                </a:solidFill>
                <a:latin typeface="Noto Sans"/>
                <a:ea typeface="MS Gothic"/>
              </a:rPr>
              <a:t>VS</a:t>
            </a:r>
            <a:endParaRPr b="0" lang="en-IE" sz="2400" spc="-1" strike="noStrike">
              <a:ln w="0">
                <a:noFill/>
              </a:ln>
              <a:solidFill>
                <a:srgbClr val="54880e"/>
              </a:solidFill>
              <a:latin typeface="Arial"/>
            </a:endParaRPr>
          </a:p>
        </p:txBody>
      </p:sp>
      <p:sp>
        <p:nvSpPr>
          <p:cNvPr id="693" name=""/>
          <p:cNvSpPr/>
          <p:nvPr/>
        </p:nvSpPr>
        <p:spPr>
          <a:xfrm>
            <a:off x="360" y="2340000"/>
            <a:ext cx="539280" cy="359280"/>
          </a:xfrm>
          <a:prstGeom prst="rect">
            <a:avLst/>
          </a:prstGeom>
          <a:gradFill rotWithShape="0">
            <a:gsLst>
              <a:gs pos="0">
                <a:srgbClr val="ffff00"/>
              </a:gs>
              <a:gs pos="100000">
                <a:srgbClr val="4caf50"/>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YM</a:t>
            </a:r>
            <a:endParaRPr b="0" lang="en-IE" sz="1800" spc="-1" strike="noStrike">
              <a:latin typeface="Arial"/>
            </a:endParaRPr>
          </a:p>
        </p:txBody>
      </p:sp>
      <p:pic>
        <p:nvPicPr>
          <p:cNvPr id="694" name="" descr=""/>
          <p:cNvPicPr/>
          <p:nvPr/>
        </p:nvPicPr>
        <p:blipFill>
          <a:blip r:embed="rId3"/>
          <a:srcRect l="14346" t="0" r="13457" b="0"/>
          <a:stretch/>
        </p:blipFill>
        <p:spPr>
          <a:xfrm>
            <a:off x="7704360" y="1908000"/>
            <a:ext cx="4246920" cy="43268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838080" y="365040"/>
            <a:ext cx="10263960" cy="1898640"/>
          </a:xfrm>
          <a:prstGeom prst="rect">
            <a:avLst/>
          </a:prstGeom>
          <a:noFill/>
          <a:ln w="0">
            <a:noFill/>
          </a:ln>
        </p:spPr>
        <p:txBody>
          <a:bodyPr lIns="0" rIns="0" tIns="0" bIns="0" anchor="ctr">
            <a:normAutofit/>
          </a:bodyPr>
          <a:p>
            <a:pPr>
              <a:lnSpc>
                <a:spcPct val="90000"/>
              </a:lnSpc>
              <a:buNone/>
            </a:pPr>
            <a:r>
              <a:rPr b="0" lang="en-US" sz="4000" spc="-1" strike="noStrike">
                <a:solidFill>
                  <a:srgbClr val="000000"/>
                </a:solidFill>
                <a:latin typeface="Arial"/>
                <a:ea typeface="DejaVu Sans"/>
              </a:rPr>
              <a:t>Young vs Middle age Down-regulated  </a:t>
            </a:r>
            <a:endParaRPr b="0" lang="en-IE" sz="4000" spc="-1" strike="noStrike">
              <a:latin typeface="Arial"/>
            </a:endParaRPr>
          </a:p>
        </p:txBody>
      </p:sp>
      <p:pic>
        <p:nvPicPr>
          <p:cNvPr id="696" name="" descr=""/>
          <p:cNvPicPr/>
          <p:nvPr/>
        </p:nvPicPr>
        <p:blipFill>
          <a:blip r:embed="rId1"/>
          <a:stretch/>
        </p:blipFill>
        <p:spPr>
          <a:xfrm>
            <a:off x="3753720" y="3101400"/>
            <a:ext cx="1904400" cy="1530360"/>
          </a:xfrm>
          <a:prstGeom prst="rect">
            <a:avLst/>
          </a:prstGeom>
          <a:ln w="0">
            <a:noFill/>
          </a:ln>
        </p:spPr>
      </p:pic>
      <p:sp>
        <p:nvSpPr>
          <p:cNvPr id="697" name=""/>
          <p:cNvSpPr/>
          <p:nvPr/>
        </p:nvSpPr>
        <p:spPr>
          <a:xfrm>
            <a:off x="1345320" y="1947240"/>
            <a:ext cx="1464840" cy="58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2 OG</a:t>
            </a:r>
            <a:endParaRPr b="0" lang="en-IE" sz="2400" spc="-1" strike="noStrike">
              <a:latin typeface="Arial"/>
            </a:endParaRPr>
          </a:p>
        </p:txBody>
      </p:sp>
      <p:pic>
        <p:nvPicPr>
          <p:cNvPr id="698" name="" descr=""/>
          <p:cNvPicPr/>
          <p:nvPr/>
        </p:nvPicPr>
        <p:blipFill>
          <a:blip r:embed="rId2"/>
          <a:stretch/>
        </p:blipFill>
        <p:spPr>
          <a:xfrm>
            <a:off x="1260000" y="3243960"/>
            <a:ext cx="1550160" cy="1245240"/>
          </a:xfrm>
          <a:prstGeom prst="rect">
            <a:avLst/>
          </a:prstGeom>
          <a:ln w="0">
            <a:noFill/>
          </a:ln>
        </p:spPr>
      </p:pic>
      <p:sp>
        <p:nvSpPr>
          <p:cNvPr id="699" name=""/>
          <p:cNvSpPr/>
          <p:nvPr/>
        </p:nvSpPr>
        <p:spPr>
          <a:xfrm>
            <a:off x="3983400" y="1947240"/>
            <a:ext cx="1318320" cy="429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IntAct</a:t>
            </a:r>
            <a:endParaRPr b="0" lang="en-IE" sz="2400" spc="-1" strike="noStrike">
              <a:latin typeface="Arial"/>
            </a:endParaRPr>
          </a:p>
        </p:txBody>
      </p:sp>
      <p:pic>
        <p:nvPicPr>
          <p:cNvPr id="700" name="" descr=""/>
          <p:cNvPicPr/>
          <p:nvPr/>
        </p:nvPicPr>
        <p:blipFill>
          <a:blip r:embed="rId3"/>
          <a:stretch/>
        </p:blipFill>
        <p:spPr>
          <a:xfrm>
            <a:off x="6497280" y="3160440"/>
            <a:ext cx="1758240" cy="1412280"/>
          </a:xfrm>
          <a:prstGeom prst="rect">
            <a:avLst/>
          </a:prstGeom>
          <a:ln w="0">
            <a:noFill/>
          </a:ln>
        </p:spPr>
      </p:pic>
      <p:sp>
        <p:nvSpPr>
          <p:cNvPr id="701" name=""/>
          <p:cNvSpPr/>
          <p:nvPr/>
        </p:nvSpPr>
        <p:spPr>
          <a:xfrm>
            <a:off x="6328440" y="1620000"/>
            <a:ext cx="2490840" cy="1027080"/>
          </a:xfrm>
          <a:prstGeom prst="rect">
            <a:avLst/>
          </a:prstGeom>
          <a:noFill/>
          <a:ln w="0">
            <a:noFill/>
          </a:ln>
        </p:spPr>
        <p:style>
          <a:lnRef idx="0"/>
          <a:fillRef idx="0"/>
          <a:effectRef idx="0"/>
          <a:fontRef idx="minor"/>
        </p:style>
        <p:txBody>
          <a:bodyPr lIns="90000" rIns="90000" tIns="45000" bIns="45000" anchor="t">
            <a:noAutofit/>
          </a:bodyPr>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 OG</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16 nodes</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14 edges</a:t>
            </a:r>
            <a:endParaRPr b="0" lang="en-IE" sz="2200" spc="-1" strike="noStrike">
              <a:latin typeface="Arial"/>
            </a:endParaRPr>
          </a:p>
        </p:txBody>
      </p:sp>
      <p:sp>
        <p:nvSpPr>
          <p:cNvPr id="702" name=""/>
          <p:cNvSpPr/>
          <p:nvPr/>
        </p:nvSpPr>
        <p:spPr>
          <a:xfrm>
            <a:off x="3150720" y="3690000"/>
            <a:ext cx="439200" cy="3528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703" name=""/>
          <p:cNvSpPr/>
          <p:nvPr/>
        </p:nvSpPr>
        <p:spPr>
          <a:xfrm>
            <a:off x="5821920" y="3690000"/>
            <a:ext cx="438840" cy="3528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704"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05" name="" descr=""/>
          <p:cNvPicPr/>
          <p:nvPr/>
        </p:nvPicPr>
        <p:blipFill>
          <a:blip r:embed="rId4"/>
          <a:stretch/>
        </p:blipFill>
        <p:spPr>
          <a:xfrm>
            <a:off x="-54000" y="989640"/>
            <a:ext cx="809640" cy="809640"/>
          </a:xfrm>
          <a:prstGeom prst="rect">
            <a:avLst/>
          </a:prstGeom>
          <a:ln w="0">
            <a:noFill/>
          </a:ln>
          <a:effectLst>
            <a:glow rad="25560">
              <a:srgbClr val="729fcf"/>
            </a:glow>
          </a:effectLst>
        </p:spPr>
      </p:pic>
      <p:sp>
        <p:nvSpPr>
          <p:cNvPr id="706" name=""/>
          <p:cNvSpPr/>
          <p:nvPr/>
        </p:nvSpPr>
        <p:spPr>
          <a:xfrm>
            <a:off x="8492760" y="3690000"/>
            <a:ext cx="438840" cy="3528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07" name="" descr=""/>
          <p:cNvPicPr/>
          <p:nvPr/>
        </p:nvPicPr>
        <p:blipFill>
          <a:blip r:embed="rId5"/>
          <a:stretch/>
        </p:blipFill>
        <p:spPr>
          <a:xfrm>
            <a:off x="9475200" y="3294360"/>
            <a:ext cx="1144080" cy="1144080"/>
          </a:xfrm>
          <a:prstGeom prst="rect">
            <a:avLst/>
          </a:prstGeom>
          <a:ln w="0">
            <a:noFill/>
          </a:ln>
        </p:spPr>
      </p:pic>
      <p:sp>
        <p:nvSpPr>
          <p:cNvPr id="708" name=""/>
          <p:cNvSpPr/>
          <p:nvPr/>
        </p:nvSpPr>
        <p:spPr>
          <a:xfrm>
            <a:off x="8668440" y="1620360"/>
            <a:ext cx="2490840" cy="1339560"/>
          </a:xfrm>
          <a:prstGeom prst="rect">
            <a:avLst/>
          </a:prstGeom>
          <a:noFill/>
          <a:ln w="0">
            <a:noFill/>
          </a:ln>
        </p:spPr>
        <p:style>
          <a:lnRef idx="0"/>
          <a:fillRef idx="0"/>
          <a:effectRef idx="0"/>
          <a:fontRef idx="minor"/>
        </p:style>
        <p:txBody>
          <a:bodyPr lIns="90000" rIns="90000" tIns="45000" bIns="45000" anchor="t">
            <a:noAutofit/>
          </a:bodyPr>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 OG</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3 miRNAs</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18 nodes</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17 edges</a:t>
            </a:r>
            <a:endParaRPr b="0" lang="en-IE" sz="2200" spc="-1" strike="noStrike">
              <a:latin typeface="Arial"/>
            </a:endParaRPr>
          </a:p>
        </p:txBody>
      </p:sp>
      <p:sp>
        <p:nvSpPr>
          <p:cNvPr id="709" name=""/>
          <p:cNvSpPr/>
          <p:nvPr/>
        </p:nvSpPr>
        <p:spPr>
          <a:xfrm>
            <a:off x="360" y="2340000"/>
            <a:ext cx="539280" cy="359280"/>
          </a:xfrm>
          <a:prstGeom prst="rect">
            <a:avLst/>
          </a:prstGeom>
          <a:gradFill rotWithShape="0">
            <a:gsLst>
              <a:gs pos="0">
                <a:srgbClr val="ffff00"/>
              </a:gs>
              <a:gs pos="100000">
                <a:srgbClr val="4caf50"/>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YM</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0" name="" descr=""/>
          <p:cNvPicPr/>
          <p:nvPr/>
        </p:nvPicPr>
        <p:blipFill>
          <a:blip r:embed="rId1"/>
          <a:srcRect l="25515" t="12616" r="41848" b="5956"/>
          <a:stretch/>
        </p:blipFill>
        <p:spPr>
          <a:xfrm>
            <a:off x="2700000" y="1440000"/>
            <a:ext cx="4498920" cy="5342760"/>
          </a:xfrm>
          <a:prstGeom prst="rect">
            <a:avLst/>
          </a:prstGeom>
          <a:ln w="0">
            <a:noFill/>
          </a:ln>
        </p:spPr>
      </p:pic>
      <p:sp>
        <p:nvSpPr>
          <p:cNvPr id="711"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12" name="" descr=""/>
          <p:cNvPicPr/>
          <p:nvPr/>
        </p:nvPicPr>
        <p:blipFill>
          <a:blip r:embed="rId2"/>
          <a:stretch/>
        </p:blipFill>
        <p:spPr>
          <a:xfrm>
            <a:off x="-53640" y="990000"/>
            <a:ext cx="809640" cy="809640"/>
          </a:xfrm>
          <a:prstGeom prst="rect">
            <a:avLst/>
          </a:prstGeom>
          <a:ln w="0">
            <a:noFill/>
          </a:ln>
          <a:effectLst>
            <a:glow rad="25560">
              <a:srgbClr val="729fcf"/>
            </a:glow>
          </a:effectLst>
        </p:spPr>
      </p:pic>
      <p:sp>
        <p:nvSpPr>
          <p:cNvPr id="713" name="PlaceHolder 16"/>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Selecting the higher connected nodes</a:t>
            </a:r>
            <a:endParaRPr b="0" lang="en-IE" sz="4000" spc="-1" strike="noStrike">
              <a:latin typeface="Arial"/>
            </a:endParaRPr>
          </a:p>
        </p:txBody>
      </p:sp>
      <p:sp>
        <p:nvSpPr>
          <p:cNvPr id="714" name="PlaceHolder 17"/>
          <p:cNvSpPr/>
          <p:nvPr/>
        </p:nvSpPr>
        <p:spPr>
          <a:xfrm>
            <a:off x="7920000" y="1620000"/>
            <a:ext cx="3959280" cy="954720"/>
          </a:xfrm>
          <a:prstGeom prst="rect">
            <a:avLst/>
          </a:prstGeom>
          <a:noFill/>
          <a:ln w="0">
            <a:noFill/>
          </a:ln>
        </p:spPr>
        <p:style>
          <a:lnRef idx="0"/>
          <a:fillRef idx="0"/>
          <a:effectRef idx="0"/>
          <a:fontRef idx="minor"/>
        </p:style>
        <p:txBody>
          <a:bodyPr lIns="0" rIns="0" tIns="0" bIns="0" anchor="t">
            <a:noAutofit/>
          </a:bodyPr>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1 OG</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14 interaction genes</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3 miRNAs</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17 edges</a:t>
            </a:r>
            <a:endParaRPr b="0" lang="en-IE" sz="2800" spc="-1" strike="noStrike">
              <a:latin typeface="Arial"/>
            </a:endParaRPr>
          </a:p>
        </p:txBody>
      </p:sp>
      <p:sp>
        <p:nvSpPr>
          <p:cNvPr id="715" name="Simple 1"/>
          <p:cNvSpPr txBox="1"/>
          <p:nvPr/>
        </p:nvSpPr>
        <p:spPr>
          <a:xfrm rot="19346400">
            <a:off x="3426480" y="2968560"/>
            <a:ext cx="4319280" cy="1443240"/>
          </a:xfrm>
          <a:prstGeom prst="rect">
            <a:avLst/>
          </a:prstGeom>
        </p:spPr>
        <p:txBody>
          <a:bodyPr wrap="none" lIns="94680" rIns="94680" tIns="51480" bIns="51480" anchor="ctr">
            <a:prstTxWarp prst="textPlain">
              <a:avLst>
                <a:gd name="adj" fmla="val 50000"/>
              </a:avLst>
            </a:prstTxWarp>
            <a:noAutofit/>
          </a:bodyPr>
          <a:p>
            <a:pPr>
              <a:lnSpc>
                <a:spcPct val="100000"/>
              </a:lnSpc>
              <a:buNone/>
            </a:pPr>
            <a:r>
              <a:rPr b="1" lang="en-IE" sz="2400" spc="-1" strike="noStrike">
                <a:ln w="0">
                  <a:noFill/>
                </a:ln>
                <a:solidFill>
                  <a:srgbClr val="880e4f"/>
                </a:solidFill>
                <a:latin typeface="Noto Sans"/>
                <a:ea typeface="MS Gothic"/>
              </a:rPr>
              <a:t>FAIL</a:t>
            </a:r>
            <a:endParaRPr b="0" lang="en-IE" sz="2400" spc="-1" strike="noStrike">
              <a:ln w="0">
                <a:noFill/>
              </a:ln>
              <a:solidFill>
                <a:srgbClr val="880e4f"/>
              </a:solidFill>
              <a:latin typeface="Arial"/>
            </a:endParaRPr>
          </a:p>
        </p:txBody>
      </p:sp>
      <p:sp>
        <p:nvSpPr>
          <p:cNvPr id="716" name=""/>
          <p:cNvSpPr/>
          <p:nvPr/>
        </p:nvSpPr>
        <p:spPr>
          <a:xfrm>
            <a:off x="360" y="2340000"/>
            <a:ext cx="539280" cy="359280"/>
          </a:xfrm>
          <a:prstGeom prst="rect">
            <a:avLst/>
          </a:prstGeom>
          <a:gradFill rotWithShape="0">
            <a:gsLst>
              <a:gs pos="0">
                <a:srgbClr val="ffff00"/>
              </a:gs>
              <a:gs pos="100000">
                <a:srgbClr val="4caf50"/>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YM</a:t>
            </a:r>
            <a:endParaRPr b="0" lang="en-IE" sz="1800" spc="-1" strike="noStrike">
              <a:latin typeface="Arial"/>
            </a:endParaRPr>
          </a:p>
        </p:txBody>
      </p:sp>
      <p:sp>
        <p:nvSpPr>
          <p:cNvPr id="717" name=""/>
          <p:cNvSpPr/>
          <p:nvPr/>
        </p:nvSpPr>
        <p:spPr>
          <a:xfrm>
            <a:off x="8272440" y="4320000"/>
            <a:ext cx="3246840" cy="179928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701"/>
              </a:spcBef>
              <a:buNone/>
            </a:pPr>
            <a:r>
              <a:rPr b="0" lang="en-US" sz="2600" spc="162" strike="noStrike">
                <a:solidFill>
                  <a:srgbClr val="000000"/>
                </a:solidFill>
                <a:latin typeface="Arial"/>
                <a:ea typeface="DejaVu Sans"/>
              </a:rPr>
              <a:t>hsa-miR-29a-3p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hsa-miR-29b-3p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hsa-miR-29c-3p</a:t>
            </a:r>
            <a:endParaRPr b="0" lang="en-IE" sz="2600" spc="-1" strike="noStrike">
              <a:latin typeface="Arial"/>
            </a:endParaRPr>
          </a:p>
        </p:txBody>
      </p:sp>
    </p:spTree>
  </p:cSld>
  <mc:AlternateContent>
    <mc:Choice Requires="p14">
      <p:transition spd="slow" p14:dur="2000"/>
    </mc:Choice>
    <mc:Fallback>
      <p:transition spd="slow"/>
    </mc:Fallback>
  </mc:AlternateContent>
  <p:timing>
    <p:tnLst>
      <p:par>
        <p:cTn id="107" dur="indefinite" restart="never" nodeType="tmRoot">
          <p:childTnLst>
            <p:seq>
              <p:cTn id="108" dur="indefinite" nodeType="mainSeq">
                <p:childTnLst>
                  <p:par>
                    <p:cTn id="109" fill="hold">
                      <p:stCondLst>
                        <p:cond delay="indefinite"/>
                      </p:stCondLst>
                      <p:childTnLst>
                        <p:par>
                          <p:cTn id="110" fill="hold">
                            <p:stCondLst>
                              <p:cond delay="0"/>
                            </p:stCondLst>
                            <p:childTnLst>
                              <p:par>
                                <p:cTn id="111" nodeType="clickEffect" fill="hold" presetClass="entr" presetID="53">
                                  <p:stCondLst>
                                    <p:cond delay="0"/>
                                  </p:stCondLst>
                                  <p:childTnLst>
                                    <p:set>
                                      <p:cBhvr>
                                        <p:cTn id="112" fill="hold">
                                          <p:stCondLst>
                                            <p:cond delay="0"/>
                                          </p:stCondLst>
                                        </p:cTn>
                                        <p:tgtEl>
                                          <p:spTgt spid="715"/>
                                        </p:tgtEl>
                                        <p:attrNameLst>
                                          <p:attrName>style.visibility</p:attrName>
                                        </p:attrNameLst>
                                      </p:cBhvr>
                                      <p:to>
                                        <p:strVal val="visible"/>
                                      </p:to>
                                    </p:set>
                                    <p:anim calcmode="lin" valueType="num">
                                      <p:cBhvr additive="repl">
                                        <p:cTn id="113" dur="250" fill="hold"/>
                                        <p:tgtEl>
                                          <p:spTgt spid="715"/>
                                        </p:tgtEl>
                                        <p:attrNameLst>
                                          <p:attrName>ppt_w</p:attrName>
                                        </p:attrNameLst>
                                      </p:cBhvr>
                                      <p:tavLst>
                                        <p:tav tm="0">
                                          <p:val>
                                            <p:strVal val="0"/>
                                          </p:val>
                                        </p:tav>
                                        <p:tav tm="100000">
                                          <p:val>
                                            <p:strVal val="#ppt_w"/>
                                          </p:val>
                                        </p:tav>
                                      </p:tavLst>
                                    </p:anim>
                                    <p:anim calcmode="lin" valueType="num">
                                      <p:cBhvr additive="repl">
                                        <p:cTn id="114" dur="250" fill="hold"/>
                                        <p:tgtEl>
                                          <p:spTgt spid="715"/>
                                        </p:tgtEl>
                                        <p:attrNameLst>
                                          <p:attrName>ppt_h</p:attrName>
                                        </p:attrNameLst>
                                      </p:cBhvr>
                                      <p:tavLst>
                                        <p:tav tm="0">
                                          <p:val>
                                            <p:strVal val="0"/>
                                          </p:val>
                                        </p:tav>
                                        <p:tav tm="100000">
                                          <p:val>
                                            <p:strVal val="#ppt_h"/>
                                          </p:val>
                                        </p:tav>
                                      </p:tavLst>
                                    </p:anim>
                                    <p:animEffect filter="fade" transition="in">
                                      <p:cBhvr additive="repl">
                                        <p:cTn id="115" dur="250"/>
                                        <p:tgtEl>
                                          <p:spTgt spid="715"/>
                                        </p:tgtEl>
                                      </p:cBhvr>
                                    </p:animEffect>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1">
                                  <p:stCondLst>
                                    <p:cond delay="0"/>
                                  </p:stCondLst>
                                  <p:childTnLst>
                                    <p:set>
                                      <p:cBhvr>
                                        <p:cTn id="119" dur="1" fill="hold">
                                          <p:stCondLst>
                                            <p:cond delay="0"/>
                                          </p:stCondLst>
                                        </p:cTn>
                                        <p:tgtEl>
                                          <p:spTgt spid="717">
                                            <p:txEl>
                                              <p:pRg st="0" end="0"/>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nodeType="clickEffect" fill="hold" presetClass="entr" presetID="1">
                                  <p:stCondLst>
                                    <p:cond delay="0"/>
                                  </p:stCondLst>
                                  <p:childTnLst>
                                    <p:set>
                                      <p:cBhvr>
                                        <p:cTn id="123" dur="1" fill="hold">
                                          <p:stCondLst>
                                            <p:cond delay="0"/>
                                          </p:stCondLst>
                                        </p:cTn>
                                        <p:tgtEl>
                                          <p:spTgt spid="717">
                                            <p:txEl>
                                              <p:pRg st="1" end="1"/>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nodeType="clickEffect" fill="hold" presetClass="entr" presetID="1">
                                  <p:stCondLst>
                                    <p:cond delay="0"/>
                                  </p:stCondLst>
                                  <p:childTnLst>
                                    <p:set>
                                      <p:cBhvr>
                                        <p:cTn id="127" dur="1" fill="hold">
                                          <p:stCondLst>
                                            <p:cond delay="0"/>
                                          </p:stCondLst>
                                        </p:cTn>
                                        <p:tgtEl>
                                          <p:spTgt spid="71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85000"/>
              </a:lnSpc>
              <a:buNone/>
            </a:pPr>
            <a:r>
              <a:rPr b="0" lang="en-US" sz="4800" spc="-52" strike="noStrike">
                <a:solidFill>
                  <a:srgbClr val="404040"/>
                </a:solidFill>
                <a:latin typeface="Calibri Light"/>
              </a:rPr>
              <a:t>Objective</a:t>
            </a:r>
            <a:endParaRPr b="0" lang="en-US" sz="4800" spc="-1" strike="noStrike">
              <a:solidFill>
                <a:srgbClr val="000000"/>
              </a:solidFill>
              <a:latin typeface="Calibri"/>
            </a:endParaRPr>
          </a:p>
        </p:txBody>
      </p:sp>
      <p:sp>
        <p:nvSpPr>
          <p:cNvPr id="441" name="PlaceHolder 2"/>
          <p:cNvSpPr>
            <a:spLocks noGrp="1"/>
          </p:cNvSpPr>
          <p:nvPr>
            <p:ph/>
          </p:nvPr>
        </p:nvSpPr>
        <p:spPr>
          <a:xfrm>
            <a:off x="1097280" y="1845720"/>
            <a:ext cx="10058040" cy="4023000"/>
          </a:xfrm>
          <a:prstGeom prst="rect">
            <a:avLst/>
          </a:prstGeom>
          <a:noFill/>
          <a:ln w="0">
            <a:noFill/>
          </a:ln>
        </p:spPr>
        <p:txBody>
          <a:bodyPr lIns="0" rIns="0" anchor="t">
            <a:noAutofit/>
          </a:bodyPr>
          <a:p>
            <a:pPr marL="91440" indent="-91440">
              <a:lnSpc>
                <a:spcPct val="90000"/>
              </a:lnSpc>
              <a:spcBef>
                <a:spcPts val="1199"/>
              </a:spcBef>
              <a:spcAft>
                <a:spcPts val="201"/>
              </a:spcAft>
              <a:buClr>
                <a:srgbClr val="e32d91"/>
              </a:buClr>
              <a:buFont typeface="Calibri"/>
              <a:buChar char=" "/>
            </a:pPr>
            <a:r>
              <a:rPr b="0" lang="en-US" sz="2000" spc="-1" strike="noStrike">
                <a:solidFill>
                  <a:srgbClr val="404040"/>
                </a:solidFill>
                <a:latin typeface="Calibri"/>
              </a:rPr>
              <a:t>Create independent models and a common model of miR-Target interactions in muscle loss during aging and critical illness based on differentially expressed (DE) miRs and genes.</a:t>
            </a:r>
            <a:endParaRPr b="0" lang="en-US" sz="2000" spc="-1" strike="noStrike">
              <a:solidFill>
                <a:srgbClr val="404040"/>
              </a:solidFill>
              <a:latin typeface="Calibri"/>
            </a:endParaRPr>
          </a:p>
          <a:p>
            <a:pPr>
              <a:lnSpc>
                <a:spcPct val="90000"/>
              </a:lnSpc>
              <a:spcBef>
                <a:spcPts val="1199"/>
              </a:spcBef>
              <a:spcAft>
                <a:spcPts val="201"/>
              </a:spcAft>
              <a:buNone/>
            </a:pPr>
            <a:endParaRPr b="0" lang="en-US" sz="20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title"/>
          </p:nvPr>
        </p:nvSpPr>
        <p:spPr>
          <a:xfrm>
            <a:off x="838080" y="365040"/>
            <a:ext cx="10263960" cy="1898640"/>
          </a:xfrm>
          <a:prstGeom prst="rect">
            <a:avLst/>
          </a:prstGeom>
          <a:noFill/>
          <a:ln w="0">
            <a:noFill/>
          </a:ln>
        </p:spPr>
        <p:txBody>
          <a:bodyPr lIns="0" rIns="0" tIns="0" bIns="0" anchor="ctr">
            <a:normAutofit/>
          </a:bodyPr>
          <a:p>
            <a:pPr algn="ctr">
              <a:lnSpc>
                <a:spcPct val="90000"/>
              </a:lnSpc>
              <a:buNone/>
            </a:pPr>
            <a:r>
              <a:rPr b="0" lang="en-US" sz="4000" spc="-1" strike="noStrike">
                <a:solidFill>
                  <a:srgbClr val="000000"/>
                </a:solidFill>
                <a:latin typeface="Arial"/>
                <a:ea typeface="DejaVu Sans"/>
              </a:rPr>
              <a:t>Middle Age vs Old  </a:t>
            </a:r>
            <a:endParaRPr b="0" lang="en-IE" sz="4000" spc="-1" strike="noStrike">
              <a:latin typeface="Arial"/>
            </a:endParaRPr>
          </a:p>
        </p:txBody>
      </p:sp>
      <p:sp>
        <p:nvSpPr>
          <p:cNvPr id="719"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20" name="" descr=""/>
          <p:cNvPicPr/>
          <p:nvPr/>
        </p:nvPicPr>
        <p:blipFill>
          <a:blip r:embed="rId1"/>
          <a:stretch/>
        </p:blipFill>
        <p:spPr>
          <a:xfrm>
            <a:off x="-54000" y="989640"/>
            <a:ext cx="809640" cy="809640"/>
          </a:xfrm>
          <a:prstGeom prst="rect">
            <a:avLst/>
          </a:prstGeom>
          <a:ln w="0">
            <a:noFill/>
          </a:ln>
          <a:effectLst>
            <a:glow rad="25560">
              <a:srgbClr val="729fcf"/>
            </a:glow>
          </a:effectLst>
        </p:spPr>
      </p:pic>
      <p:sp>
        <p:nvSpPr>
          <p:cNvPr id="721" name="Simple 4"/>
          <p:cNvSpPr txBox="1"/>
          <p:nvPr/>
        </p:nvSpPr>
        <p:spPr>
          <a:xfrm>
            <a:off x="5931720" y="3776040"/>
            <a:ext cx="1807560" cy="903240"/>
          </a:xfrm>
          <a:prstGeom prst="rect">
            <a:avLst/>
          </a:prstGeom>
        </p:spPr>
        <p:txBody>
          <a:bodyPr wrap="none" lIns="94680" rIns="94680" tIns="51480" bIns="51480" anchor="ctr">
            <a:prstTxWarp prst="textPlain">
              <a:avLst>
                <a:gd name="adj" fmla="val 50000"/>
              </a:avLst>
            </a:prstTxWarp>
            <a:noAutofit/>
          </a:bodyPr>
          <a:p>
            <a:pPr>
              <a:lnSpc>
                <a:spcPct val="100000"/>
              </a:lnSpc>
              <a:buNone/>
            </a:pPr>
            <a:r>
              <a:rPr b="1" lang="en-IE" sz="2400" spc="-1" strike="noStrike">
                <a:ln w="0">
                  <a:noFill/>
                </a:ln>
                <a:solidFill>
                  <a:srgbClr val="0e884e"/>
                </a:solidFill>
                <a:latin typeface="Noto Sans"/>
                <a:ea typeface="MS Gothic"/>
              </a:rPr>
              <a:t>VS</a:t>
            </a:r>
            <a:endParaRPr b="0" lang="en-IE" sz="2400" spc="-1" strike="noStrike">
              <a:ln w="0">
                <a:noFill/>
              </a:ln>
              <a:solidFill>
                <a:srgbClr val="0e884e"/>
              </a:solidFill>
              <a:latin typeface="Arial"/>
            </a:endParaRPr>
          </a:p>
        </p:txBody>
      </p:sp>
      <p:sp>
        <p:nvSpPr>
          <p:cNvPr id="722"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pic>
        <p:nvPicPr>
          <p:cNvPr id="723" name="" descr=""/>
          <p:cNvPicPr/>
          <p:nvPr/>
        </p:nvPicPr>
        <p:blipFill>
          <a:blip r:embed="rId2"/>
          <a:srcRect l="14346" t="0" r="13457" b="0"/>
          <a:stretch/>
        </p:blipFill>
        <p:spPr>
          <a:xfrm>
            <a:off x="1080000" y="1980000"/>
            <a:ext cx="4246920" cy="4326840"/>
          </a:xfrm>
          <a:prstGeom prst="rect">
            <a:avLst/>
          </a:prstGeom>
          <a:ln w="0">
            <a:noFill/>
          </a:ln>
        </p:spPr>
      </p:pic>
      <p:pic>
        <p:nvPicPr>
          <p:cNvPr id="724" name="" descr=""/>
          <p:cNvPicPr/>
          <p:nvPr/>
        </p:nvPicPr>
        <p:blipFill>
          <a:blip r:embed="rId3"/>
          <a:stretch/>
        </p:blipFill>
        <p:spPr>
          <a:xfrm>
            <a:off x="7993080" y="1874880"/>
            <a:ext cx="3895200" cy="41274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title"/>
          </p:nvPr>
        </p:nvSpPr>
        <p:spPr>
          <a:xfrm>
            <a:off x="838080" y="365040"/>
            <a:ext cx="10263960" cy="1898640"/>
          </a:xfrm>
          <a:prstGeom prst="rect">
            <a:avLst/>
          </a:prstGeom>
          <a:noFill/>
          <a:ln w="0">
            <a:noFill/>
          </a:ln>
        </p:spPr>
        <p:txBody>
          <a:bodyPr lIns="0" rIns="0" tIns="0" bIns="0" anchor="ctr">
            <a:normAutofit/>
          </a:bodyPr>
          <a:p>
            <a:pPr>
              <a:lnSpc>
                <a:spcPct val="90000"/>
              </a:lnSpc>
              <a:buNone/>
            </a:pPr>
            <a:r>
              <a:rPr b="0" lang="en-US" sz="4000" spc="-1" strike="noStrike">
                <a:solidFill>
                  <a:srgbClr val="000000"/>
                </a:solidFill>
                <a:latin typeface="Arial"/>
                <a:ea typeface="DejaVu Sans"/>
              </a:rPr>
              <a:t>Middle vs Old Down-regulated  </a:t>
            </a:r>
            <a:endParaRPr b="0" lang="en-IE" sz="4000" spc="-1" strike="noStrike">
              <a:latin typeface="Arial"/>
            </a:endParaRPr>
          </a:p>
        </p:txBody>
      </p:sp>
      <p:pic>
        <p:nvPicPr>
          <p:cNvPr id="726" name="" descr=""/>
          <p:cNvPicPr/>
          <p:nvPr/>
        </p:nvPicPr>
        <p:blipFill>
          <a:blip r:embed="rId1"/>
          <a:stretch/>
        </p:blipFill>
        <p:spPr>
          <a:xfrm>
            <a:off x="3753720" y="3101400"/>
            <a:ext cx="1904400" cy="1530360"/>
          </a:xfrm>
          <a:prstGeom prst="rect">
            <a:avLst/>
          </a:prstGeom>
          <a:ln w="0">
            <a:noFill/>
          </a:ln>
        </p:spPr>
      </p:pic>
      <p:sp>
        <p:nvSpPr>
          <p:cNvPr id="727" name=""/>
          <p:cNvSpPr/>
          <p:nvPr/>
        </p:nvSpPr>
        <p:spPr>
          <a:xfrm>
            <a:off x="1345320" y="1947240"/>
            <a:ext cx="1464840" cy="582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20 OG</a:t>
            </a:r>
            <a:endParaRPr b="0" lang="en-IE" sz="2400" spc="-1" strike="noStrike">
              <a:latin typeface="Arial"/>
            </a:endParaRPr>
          </a:p>
        </p:txBody>
      </p:sp>
      <p:pic>
        <p:nvPicPr>
          <p:cNvPr id="728" name="" descr=""/>
          <p:cNvPicPr/>
          <p:nvPr/>
        </p:nvPicPr>
        <p:blipFill>
          <a:blip r:embed="rId2"/>
          <a:stretch/>
        </p:blipFill>
        <p:spPr>
          <a:xfrm>
            <a:off x="1260000" y="3243960"/>
            <a:ext cx="1550160" cy="1245240"/>
          </a:xfrm>
          <a:prstGeom prst="rect">
            <a:avLst/>
          </a:prstGeom>
          <a:ln w="0">
            <a:noFill/>
          </a:ln>
        </p:spPr>
      </p:pic>
      <p:sp>
        <p:nvSpPr>
          <p:cNvPr id="729" name=""/>
          <p:cNvSpPr/>
          <p:nvPr/>
        </p:nvSpPr>
        <p:spPr>
          <a:xfrm>
            <a:off x="3983400" y="1947240"/>
            <a:ext cx="1318320" cy="429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400" spc="-1" strike="noStrike">
                <a:solidFill>
                  <a:srgbClr val="000000"/>
                </a:solidFill>
                <a:latin typeface="Arial"/>
                <a:ea typeface="DejaVu Sans"/>
              </a:rPr>
              <a:t>IntAct</a:t>
            </a:r>
            <a:endParaRPr b="0" lang="en-IE" sz="2400" spc="-1" strike="noStrike">
              <a:latin typeface="Arial"/>
            </a:endParaRPr>
          </a:p>
        </p:txBody>
      </p:sp>
      <p:pic>
        <p:nvPicPr>
          <p:cNvPr id="730" name="" descr=""/>
          <p:cNvPicPr/>
          <p:nvPr/>
        </p:nvPicPr>
        <p:blipFill>
          <a:blip r:embed="rId3"/>
          <a:stretch/>
        </p:blipFill>
        <p:spPr>
          <a:xfrm>
            <a:off x="6497280" y="3160440"/>
            <a:ext cx="1758240" cy="1412280"/>
          </a:xfrm>
          <a:prstGeom prst="rect">
            <a:avLst/>
          </a:prstGeom>
          <a:ln w="0">
            <a:noFill/>
          </a:ln>
        </p:spPr>
      </p:pic>
      <p:sp>
        <p:nvSpPr>
          <p:cNvPr id="731" name=""/>
          <p:cNvSpPr/>
          <p:nvPr/>
        </p:nvSpPr>
        <p:spPr>
          <a:xfrm>
            <a:off x="6328440" y="1620000"/>
            <a:ext cx="2490840" cy="1027080"/>
          </a:xfrm>
          <a:prstGeom prst="rect">
            <a:avLst/>
          </a:prstGeom>
          <a:noFill/>
          <a:ln w="0">
            <a:noFill/>
          </a:ln>
        </p:spPr>
        <p:style>
          <a:lnRef idx="0"/>
          <a:fillRef idx="0"/>
          <a:effectRef idx="0"/>
          <a:fontRef idx="minor"/>
        </p:style>
        <p:txBody>
          <a:bodyPr lIns="90000" rIns="90000" tIns="45000" bIns="45000" anchor="t">
            <a:noAutofit/>
          </a:bodyPr>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7 OG</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446 nodes</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1292 edges</a:t>
            </a:r>
            <a:endParaRPr b="0" lang="en-IE" sz="2200" spc="-1" strike="noStrike">
              <a:latin typeface="Arial"/>
            </a:endParaRPr>
          </a:p>
        </p:txBody>
      </p:sp>
      <p:sp>
        <p:nvSpPr>
          <p:cNvPr id="732" name=""/>
          <p:cNvSpPr/>
          <p:nvPr/>
        </p:nvSpPr>
        <p:spPr>
          <a:xfrm>
            <a:off x="3150720" y="3690000"/>
            <a:ext cx="439200" cy="3528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733" name=""/>
          <p:cNvSpPr/>
          <p:nvPr/>
        </p:nvSpPr>
        <p:spPr>
          <a:xfrm>
            <a:off x="5821920" y="3690000"/>
            <a:ext cx="438840" cy="3528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734"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35" name="" descr=""/>
          <p:cNvPicPr/>
          <p:nvPr/>
        </p:nvPicPr>
        <p:blipFill>
          <a:blip r:embed="rId4"/>
          <a:stretch/>
        </p:blipFill>
        <p:spPr>
          <a:xfrm>
            <a:off x="-54000" y="989640"/>
            <a:ext cx="809640" cy="809640"/>
          </a:xfrm>
          <a:prstGeom prst="rect">
            <a:avLst/>
          </a:prstGeom>
          <a:ln w="0">
            <a:noFill/>
          </a:ln>
          <a:effectLst>
            <a:glow rad="25560">
              <a:srgbClr val="729fcf"/>
            </a:glow>
          </a:effectLst>
        </p:spPr>
      </p:pic>
      <p:sp>
        <p:nvSpPr>
          <p:cNvPr id="736" name=""/>
          <p:cNvSpPr/>
          <p:nvPr/>
        </p:nvSpPr>
        <p:spPr>
          <a:xfrm>
            <a:off x="8492760" y="3690000"/>
            <a:ext cx="438840" cy="35280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37" name="" descr=""/>
          <p:cNvPicPr/>
          <p:nvPr/>
        </p:nvPicPr>
        <p:blipFill>
          <a:blip r:embed="rId5"/>
          <a:stretch/>
        </p:blipFill>
        <p:spPr>
          <a:xfrm>
            <a:off x="9475200" y="3294360"/>
            <a:ext cx="1144080" cy="1144080"/>
          </a:xfrm>
          <a:prstGeom prst="rect">
            <a:avLst/>
          </a:prstGeom>
          <a:ln w="0">
            <a:noFill/>
          </a:ln>
        </p:spPr>
      </p:pic>
      <p:sp>
        <p:nvSpPr>
          <p:cNvPr id="738" name=""/>
          <p:cNvSpPr/>
          <p:nvPr/>
        </p:nvSpPr>
        <p:spPr>
          <a:xfrm>
            <a:off x="8668440" y="1620360"/>
            <a:ext cx="2490840" cy="1339560"/>
          </a:xfrm>
          <a:prstGeom prst="rect">
            <a:avLst/>
          </a:prstGeom>
          <a:noFill/>
          <a:ln w="0">
            <a:noFill/>
          </a:ln>
        </p:spPr>
        <p:style>
          <a:lnRef idx="0"/>
          <a:fillRef idx="0"/>
          <a:effectRef idx="0"/>
          <a:fontRef idx="minor"/>
        </p:style>
        <p:txBody>
          <a:bodyPr lIns="90000" rIns="90000" tIns="45000" bIns="45000" anchor="t">
            <a:noAutofit/>
          </a:bodyPr>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2 OG</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5 miRNAs</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151 nodes</a:t>
            </a:r>
            <a:endParaRPr b="0" lang="en-IE" sz="2200" spc="-1" strike="noStrike">
              <a:latin typeface="Arial"/>
            </a:endParaRPr>
          </a:p>
          <a:p>
            <a:pPr marL="216000" indent="-216000" algn="ctr">
              <a:lnSpc>
                <a:spcPct val="100000"/>
              </a:lnSpc>
              <a:buClr>
                <a:srgbClr val="000000"/>
              </a:buClr>
              <a:buSzPct val="45000"/>
              <a:buFont typeface="Wingdings" charset="2"/>
              <a:buChar char=""/>
            </a:pPr>
            <a:r>
              <a:rPr b="0" lang="en-US" sz="2200" spc="-1" strike="noStrike">
                <a:solidFill>
                  <a:srgbClr val="000000"/>
                </a:solidFill>
                <a:latin typeface="Arial"/>
                <a:ea typeface="DejaVu Sans"/>
              </a:rPr>
              <a:t>163 edges</a:t>
            </a:r>
            <a:endParaRPr b="0" lang="en-IE" sz="2200" spc="-1" strike="noStrike">
              <a:latin typeface="Arial"/>
            </a:endParaRPr>
          </a:p>
        </p:txBody>
      </p:sp>
      <p:sp>
        <p:nvSpPr>
          <p:cNvPr id="739"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41"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742"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pic>
        <p:nvPicPr>
          <p:cNvPr id="743" name="" descr=""/>
          <p:cNvPicPr/>
          <p:nvPr/>
        </p:nvPicPr>
        <p:blipFill>
          <a:blip r:embed="rId2"/>
          <a:srcRect l="11600" t="0" r="35235" b="0"/>
          <a:stretch/>
        </p:blipFill>
        <p:spPr>
          <a:xfrm rot="16174800">
            <a:off x="3089880" y="210240"/>
            <a:ext cx="6478920" cy="6372000"/>
          </a:xfrm>
          <a:prstGeom prst="rect">
            <a:avLst/>
          </a:prstGeom>
          <a:ln w="0">
            <a:noFill/>
          </a:ln>
        </p:spPr>
      </p:pic>
      <p:sp>
        <p:nvSpPr>
          <p:cNvPr id="744" name=""/>
          <p:cNvSpPr/>
          <p:nvPr/>
        </p:nvSpPr>
        <p:spPr>
          <a:xfrm>
            <a:off x="9360000" y="540000"/>
            <a:ext cx="2159280" cy="225792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701"/>
              </a:spcBef>
              <a:buClr>
                <a:srgbClr val="000000"/>
              </a:buClr>
              <a:buSzPct val="45000"/>
              <a:buFont typeface="Wingdings" charset="2"/>
              <a:buChar char=""/>
            </a:pPr>
            <a:r>
              <a:rPr b="0" lang="en-IE" sz="1800" spc="-1" strike="noStrike">
                <a:solidFill>
                  <a:srgbClr val="000000"/>
                </a:solidFill>
                <a:latin typeface="Arial"/>
                <a:ea typeface="DejaVu Sans"/>
              </a:rPr>
              <a:t>hsa-miR-124-3p</a:t>
            </a:r>
            <a:endParaRPr b="0" lang="en-IE" sz="1800" spc="-1" strike="noStrike">
              <a:latin typeface="Arial"/>
            </a:endParaRPr>
          </a:p>
          <a:p>
            <a:pPr marL="432000" indent="-324000">
              <a:lnSpc>
                <a:spcPct val="90000"/>
              </a:lnSpc>
              <a:spcBef>
                <a:spcPts val="1701"/>
              </a:spcBef>
              <a:buClr>
                <a:srgbClr val="000000"/>
              </a:buClr>
              <a:buSzPct val="45000"/>
              <a:buFont typeface="Wingdings" charset="2"/>
              <a:buChar char=""/>
            </a:pPr>
            <a:r>
              <a:rPr b="0" lang="en-IE" sz="1800" spc="-1" strike="noStrike">
                <a:solidFill>
                  <a:srgbClr val="000000"/>
                </a:solidFill>
                <a:latin typeface="Arial"/>
                <a:ea typeface="DejaVu Sans"/>
              </a:rPr>
              <a:t>hsa-miR-137</a:t>
            </a:r>
            <a:endParaRPr b="0" lang="en-IE" sz="1800" spc="-1" strike="noStrike">
              <a:latin typeface="Arial"/>
            </a:endParaRPr>
          </a:p>
          <a:p>
            <a:pPr marL="432000" indent="-324000">
              <a:lnSpc>
                <a:spcPct val="90000"/>
              </a:lnSpc>
              <a:spcBef>
                <a:spcPts val="1701"/>
              </a:spcBef>
              <a:buClr>
                <a:srgbClr val="000000"/>
              </a:buClr>
              <a:buSzPct val="45000"/>
              <a:buFont typeface="Wingdings" charset="2"/>
              <a:buChar char=""/>
            </a:pPr>
            <a:r>
              <a:rPr b="0" lang="en-IE" sz="1800" spc="-1" strike="noStrike">
                <a:solidFill>
                  <a:srgbClr val="000000"/>
                </a:solidFill>
                <a:latin typeface="Arial"/>
                <a:ea typeface="DejaVu Sans"/>
              </a:rPr>
              <a:t>hsa-miR-145-5p</a:t>
            </a:r>
            <a:endParaRPr b="0" lang="en-IE" sz="1800" spc="-1" strike="noStrike">
              <a:latin typeface="Arial"/>
            </a:endParaRPr>
          </a:p>
          <a:p>
            <a:pPr marL="432000" indent="-324000">
              <a:lnSpc>
                <a:spcPct val="90000"/>
              </a:lnSpc>
              <a:spcBef>
                <a:spcPts val="1701"/>
              </a:spcBef>
              <a:buClr>
                <a:srgbClr val="000000"/>
              </a:buClr>
              <a:buSzPct val="45000"/>
              <a:buFont typeface="Wingdings" charset="2"/>
              <a:buChar char=""/>
            </a:pPr>
            <a:r>
              <a:rPr b="0" lang="en-IE" sz="1800" spc="-1" strike="noStrike">
                <a:solidFill>
                  <a:srgbClr val="000000"/>
                </a:solidFill>
                <a:latin typeface="Arial"/>
                <a:ea typeface="DejaVu Sans"/>
              </a:rPr>
              <a:t>hsa-miR-221-3p</a:t>
            </a:r>
            <a:endParaRPr b="0" lang="en-IE" sz="1800" spc="-1" strike="noStrike">
              <a:latin typeface="Arial"/>
            </a:endParaRPr>
          </a:p>
          <a:p>
            <a:pPr marL="432000" indent="-324000">
              <a:lnSpc>
                <a:spcPct val="90000"/>
              </a:lnSpc>
              <a:spcBef>
                <a:spcPts val="1701"/>
              </a:spcBef>
              <a:buClr>
                <a:srgbClr val="000000"/>
              </a:buClr>
              <a:buSzPct val="45000"/>
              <a:buFont typeface="Wingdings" charset="2"/>
              <a:buChar char=""/>
            </a:pPr>
            <a:r>
              <a:rPr b="0" lang="en-IE" sz="1800" spc="-1" strike="noStrike">
                <a:solidFill>
                  <a:srgbClr val="000000"/>
                </a:solidFill>
                <a:latin typeface="Arial"/>
                <a:ea typeface="DejaVu Sans"/>
              </a:rPr>
              <a:t>hsa-miR-22-3p</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46"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747" name="PlaceHolder 23"/>
          <p:cNvSpPr/>
          <p:nvPr/>
        </p:nvSpPr>
        <p:spPr>
          <a:xfrm>
            <a:off x="83844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Middle age vs Old Down-regulated  </a:t>
            </a:r>
            <a:endParaRPr b="0" lang="en-IE" sz="4000" spc="-1" strike="noStrike">
              <a:latin typeface="Arial"/>
            </a:endParaRPr>
          </a:p>
        </p:txBody>
      </p:sp>
      <p:sp>
        <p:nvSpPr>
          <p:cNvPr id="748"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pic>
        <p:nvPicPr>
          <p:cNvPr id="749" name="" descr=""/>
          <p:cNvPicPr/>
          <p:nvPr/>
        </p:nvPicPr>
        <p:blipFill>
          <a:blip r:embed="rId2"/>
          <a:stretch/>
        </p:blipFill>
        <p:spPr>
          <a:xfrm>
            <a:off x="3600000" y="1980000"/>
            <a:ext cx="4248000" cy="43635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51"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752" name="PlaceHolder 24"/>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Selecting the OG genes and their connections</a:t>
            </a:r>
            <a:endParaRPr b="0" lang="en-IE" sz="4000" spc="-1" strike="noStrike">
              <a:latin typeface="Arial"/>
            </a:endParaRPr>
          </a:p>
        </p:txBody>
      </p:sp>
      <p:sp>
        <p:nvSpPr>
          <p:cNvPr id="753" name="PlaceHolder 25"/>
          <p:cNvSpPr/>
          <p:nvPr/>
        </p:nvSpPr>
        <p:spPr>
          <a:xfrm>
            <a:off x="7920000" y="1620000"/>
            <a:ext cx="3959280" cy="2037600"/>
          </a:xfrm>
          <a:prstGeom prst="rect">
            <a:avLst/>
          </a:prstGeom>
          <a:noFill/>
          <a:ln w="0">
            <a:noFill/>
          </a:ln>
        </p:spPr>
        <p:style>
          <a:lnRef idx="0"/>
          <a:fillRef idx="0"/>
          <a:effectRef idx="0"/>
          <a:fontRef idx="minor"/>
        </p:style>
        <p:txBody>
          <a:bodyPr lIns="0" rIns="0" tIns="0" bIns="0" anchor="t">
            <a:noAutofit/>
          </a:bodyPr>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2 OG</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2 miRNAs</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19 interaction genes</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35 edges</a:t>
            </a:r>
            <a:endParaRPr b="0" lang="en-IE" sz="2800" spc="-1" strike="noStrike">
              <a:latin typeface="Arial"/>
            </a:endParaRPr>
          </a:p>
        </p:txBody>
      </p:sp>
      <p:sp>
        <p:nvSpPr>
          <p:cNvPr id="754"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pic>
        <p:nvPicPr>
          <p:cNvPr id="755" name="" descr=""/>
          <p:cNvPicPr/>
          <p:nvPr/>
        </p:nvPicPr>
        <p:blipFill>
          <a:blip r:embed="rId2"/>
          <a:srcRect l="9214" t="0" r="31655" b="0"/>
          <a:stretch/>
        </p:blipFill>
        <p:spPr>
          <a:xfrm>
            <a:off x="1080360" y="1800000"/>
            <a:ext cx="5218920" cy="5009040"/>
          </a:xfrm>
          <a:prstGeom prst="rect">
            <a:avLst/>
          </a:prstGeom>
          <a:ln w="0">
            <a:noFill/>
          </a:ln>
        </p:spPr>
      </p:pic>
      <p:pic>
        <p:nvPicPr>
          <p:cNvPr id="756" name="" descr=""/>
          <p:cNvPicPr/>
          <p:nvPr/>
        </p:nvPicPr>
        <p:blipFill>
          <a:blip r:embed="rId3"/>
          <a:stretch/>
        </p:blipFill>
        <p:spPr>
          <a:xfrm>
            <a:off x="8351280" y="3614760"/>
            <a:ext cx="2988000" cy="306900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58"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759" name="PlaceHolder 26"/>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Selecting the OG genes and their connections</a:t>
            </a:r>
            <a:endParaRPr b="0" lang="en-IE" sz="4000" spc="-1" strike="noStrike">
              <a:latin typeface="Arial"/>
            </a:endParaRPr>
          </a:p>
        </p:txBody>
      </p:sp>
      <p:sp>
        <p:nvSpPr>
          <p:cNvPr id="760" name="PlaceHolder 27"/>
          <p:cNvSpPr/>
          <p:nvPr/>
        </p:nvSpPr>
        <p:spPr>
          <a:xfrm>
            <a:off x="1260000" y="2464560"/>
            <a:ext cx="3959280" cy="4194720"/>
          </a:xfrm>
          <a:prstGeom prst="rect">
            <a:avLst/>
          </a:prstGeom>
          <a:noFill/>
          <a:ln w="0">
            <a:noFill/>
          </a:ln>
        </p:spPr>
        <p:style>
          <a:lnRef idx="0"/>
          <a:fillRef idx="0"/>
          <a:effectRef idx="0"/>
          <a:fontRef idx="minor"/>
        </p:style>
        <p:txBody>
          <a:bodyPr lIns="0" rIns="0" tIns="0" bIns="0" anchor="t">
            <a:noAutofit/>
          </a:bodyPr>
          <a:p>
            <a:pPr>
              <a:lnSpc>
                <a:spcPct val="90000"/>
              </a:lnSpc>
              <a:spcBef>
                <a:spcPts val="1701"/>
              </a:spcBef>
              <a:buNone/>
            </a:pPr>
            <a:r>
              <a:rPr b="0" lang="en-US" sz="2600" spc="162" strike="noStrike">
                <a:solidFill>
                  <a:srgbClr val="000000"/>
                </a:solidFill>
                <a:latin typeface="Arial"/>
                <a:ea typeface="DejaVu Sans"/>
              </a:rPr>
              <a:t>hsa-miR-221-3p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hsa-miR-145-5p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hsa-miR-137</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hsa-miR-124-3p</a:t>
            </a:r>
            <a:endParaRPr b="0" lang="en-IE" sz="2600" spc="-1" strike="noStrike">
              <a:latin typeface="Arial"/>
            </a:endParaRPr>
          </a:p>
        </p:txBody>
      </p:sp>
      <p:sp>
        <p:nvSpPr>
          <p:cNvPr id="761" name=""/>
          <p:cNvSpPr/>
          <p:nvPr/>
        </p:nvSpPr>
        <p:spPr>
          <a:xfrm>
            <a:off x="4878000" y="2375640"/>
            <a:ext cx="1961280" cy="2304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600" spc="162" strike="noStrike">
                <a:solidFill>
                  <a:srgbClr val="000000"/>
                </a:solidFill>
                <a:latin typeface="Arial"/>
                <a:ea typeface="DejaVu Sans"/>
              </a:rPr>
              <a:t>GTPBP4</a:t>
            </a:r>
            <a:endParaRPr b="0" lang="en-IE" sz="2600" spc="-1" strike="noStrike">
              <a:latin typeface="Arial"/>
            </a:endParaRPr>
          </a:p>
          <a:p>
            <a:pPr>
              <a:lnSpc>
                <a:spcPct val="100000"/>
              </a:lnSpc>
              <a:buNone/>
            </a:pPr>
            <a:r>
              <a:rPr b="0" lang="en-US" sz="2600" spc="162" strike="noStrike">
                <a:solidFill>
                  <a:srgbClr val="000000"/>
                </a:solidFill>
                <a:latin typeface="Arial"/>
                <a:ea typeface="DejaVu Sans"/>
              </a:rPr>
              <a:t>TMX2</a:t>
            </a:r>
            <a:endParaRPr b="0" lang="en-IE" sz="2600" spc="-1" strike="noStrike">
              <a:latin typeface="Arial"/>
            </a:endParaRPr>
          </a:p>
        </p:txBody>
      </p:sp>
      <p:sp>
        <p:nvSpPr>
          <p:cNvPr id="762" name=""/>
          <p:cNvSpPr/>
          <p:nvPr/>
        </p:nvSpPr>
        <p:spPr>
          <a:xfrm>
            <a:off x="7020000" y="2160000"/>
            <a:ext cx="1979280" cy="4184640"/>
          </a:xfrm>
          <a:prstGeom prst="rect">
            <a:avLst/>
          </a:prstGeom>
          <a:noFill/>
          <a:ln w="0">
            <a:noFill/>
          </a:ln>
        </p:spPr>
        <p:style>
          <a:lnRef idx="0"/>
          <a:fillRef idx="0"/>
          <a:effectRef idx="0"/>
          <a:fontRef idx="minor"/>
        </p:style>
        <p:txBody>
          <a:bodyPr lIns="0" rIns="0" tIns="0" bIns="0" anchor="t">
            <a:noAutofit/>
          </a:bodyPr>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ATXN1</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BET1</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CCL2</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ESR1</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FN1</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GRB10</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IFI16</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JUN</a:t>
            </a:r>
            <a:endParaRPr b="0" lang="en-IE" sz="2600" spc="-1" strike="noStrike">
              <a:latin typeface="Arial"/>
            </a:endParaRPr>
          </a:p>
          <a:p>
            <a:pPr marL="216000" indent="-216000">
              <a:lnSpc>
                <a:spcPct val="100000"/>
              </a:lnSpc>
              <a:spcBef>
                <a:spcPts val="567"/>
              </a:spcBef>
              <a:spcAft>
                <a:spcPts val="283"/>
              </a:spcAft>
              <a:buClr>
                <a:srgbClr val="000000"/>
              </a:buClr>
              <a:buSzPct val="45000"/>
              <a:buFont typeface="Wingdings" charset="2"/>
              <a:buChar char=""/>
            </a:pPr>
            <a:r>
              <a:rPr b="0" lang="en-US" sz="2600" spc="162" strike="noStrike">
                <a:solidFill>
                  <a:srgbClr val="000000"/>
                </a:solidFill>
                <a:latin typeface="Arial"/>
                <a:ea typeface="DejaVu Sans"/>
              </a:rPr>
              <a:t>KLF12</a:t>
            </a:r>
            <a:endParaRPr b="0" lang="en-IE" sz="2600" spc="-1" strike="noStrike">
              <a:latin typeface="Arial"/>
            </a:endParaRPr>
          </a:p>
        </p:txBody>
      </p:sp>
      <p:sp>
        <p:nvSpPr>
          <p:cNvPr id="763"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sp>
        <p:nvSpPr>
          <p:cNvPr id="764" name=""/>
          <p:cNvSpPr/>
          <p:nvPr/>
        </p:nvSpPr>
        <p:spPr>
          <a:xfrm>
            <a:off x="8820000" y="2160000"/>
            <a:ext cx="2519280" cy="3779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2600" spc="162" strike="noStrike">
                <a:solidFill>
                  <a:srgbClr val="000000"/>
                </a:solidFill>
                <a:latin typeface="Arial"/>
                <a:ea typeface="DejaVu Sans"/>
              </a:rPr>
              <a:t>KLF6</a:t>
            </a:r>
            <a:endParaRPr b="0" lang="en-IE" sz="2600" spc="-1" strike="noStrike">
              <a:latin typeface="Arial"/>
            </a:endParaRPr>
          </a:p>
          <a:p>
            <a:pPr marL="216000" indent="-216000">
              <a:lnSpc>
                <a:spcPct val="100000"/>
              </a:lnSpc>
              <a:buClr>
                <a:srgbClr val="000000"/>
              </a:buClr>
              <a:buSzPct val="45000"/>
              <a:buFont typeface="Wingdings" charset="2"/>
              <a:buChar char=""/>
            </a:pPr>
            <a:r>
              <a:rPr b="0" lang="en-US" sz="2600" spc="162" strike="noStrike">
                <a:solidFill>
                  <a:srgbClr val="000000"/>
                </a:solidFill>
                <a:latin typeface="Arial"/>
                <a:ea typeface="DejaVu Sans"/>
              </a:rPr>
              <a:t>LRRK2</a:t>
            </a:r>
            <a:endParaRPr b="0" lang="en-IE" sz="2600" spc="-1" strike="noStrike">
              <a:latin typeface="Arial"/>
            </a:endParaRPr>
          </a:p>
          <a:p>
            <a:pPr marL="216000" indent="-216000">
              <a:lnSpc>
                <a:spcPct val="100000"/>
              </a:lnSpc>
              <a:buClr>
                <a:srgbClr val="000000"/>
              </a:buClr>
              <a:buSzPct val="45000"/>
              <a:buFont typeface="Wingdings" charset="2"/>
              <a:buChar char=""/>
            </a:pPr>
            <a:r>
              <a:rPr b="0" lang="en-US" sz="2600" spc="162" strike="noStrike">
                <a:solidFill>
                  <a:srgbClr val="000000"/>
                </a:solidFill>
                <a:latin typeface="Arial"/>
                <a:ea typeface="DejaVu Sans"/>
              </a:rPr>
              <a:t>NARS1</a:t>
            </a:r>
            <a:endParaRPr b="0" lang="en-IE" sz="2600" spc="-1" strike="noStrike">
              <a:latin typeface="Arial"/>
            </a:endParaRPr>
          </a:p>
          <a:p>
            <a:pPr marL="216000" indent="-216000">
              <a:lnSpc>
                <a:spcPct val="100000"/>
              </a:lnSpc>
              <a:buClr>
                <a:srgbClr val="000000"/>
              </a:buClr>
              <a:buSzPct val="45000"/>
              <a:buFont typeface="Wingdings" charset="2"/>
              <a:buChar char=""/>
            </a:pPr>
            <a:r>
              <a:rPr b="0" lang="en-US" sz="2600" spc="162" strike="noStrike">
                <a:solidFill>
                  <a:srgbClr val="000000"/>
                </a:solidFill>
                <a:latin typeface="Arial"/>
                <a:ea typeface="DejaVu Sans"/>
              </a:rPr>
              <a:t>SART3</a:t>
            </a:r>
            <a:endParaRPr b="0" lang="en-IE" sz="2600" spc="-1" strike="noStrike">
              <a:latin typeface="Arial"/>
            </a:endParaRPr>
          </a:p>
          <a:p>
            <a:pPr marL="216000" indent="-216000">
              <a:lnSpc>
                <a:spcPct val="100000"/>
              </a:lnSpc>
              <a:buClr>
                <a:srgbClr val="000000"/>
              </a:buClr>
              <a:buSzPct val="45000"/>
              <a:buFont typeface="Wingdings" charset="2"/>
              <a:buChar char=""/>
            </a:pPr>
            <a:r>
              <a:rPr b="0" lang="en-US" sz="2600" spc="162" strike="noStrike">
                <a:solidFill>
                  <a:srgbClr val="000000"/>
                </a:solidFill>
                <a:latin typeface="Arial"/>
                <a:ea typeface="DejaVu Sans"/>
              </a:rPr>
              <a:t>SOX2</a:t>
            </a:r>
            <a:endParaRPr b="0" lang="en-IE" sz="2600" spc="-1" strike="noStrike">
              <a:latin typeface="Arial"/>
            </a:endParaRPr>
          </a:p>
          <a:p>
            <a:pPr marL="216000" indent="-216000">
              <a:lnSpc>
                <a:spcPct val="100000"/>
              </a:lnSpc>
              <a:buClr>
                <a:srgbClr val="000000"/>
              </a:buClr>
              <a:buSzPct val="45000"/>
              <a:buFont typeface="Wingdings" charset="2"/>
              <a:buChar char=""/>
            </a:pPr>
            <a:r>
              <a:rPr b="0" lang="en-US" sz="2600" spc="162" strike="noStrike">
                <a:solidFill>
                  <a:srgbClr val="000000"/>
                </a:solidFill>
                <a:latin typeface="Arial"/>
                <a:ea typeface="DejaVu Sans"/>
              </a:rPr>
              <a:t>YBX1</a:t>
            </a:r>
            <a:endParaRPr b="0" lang="en-IE" sz="2600" spc="-1" strike="noStrike">
              <a:latin typeface="Arial"/>
            </a:endParaRPr>
          </a:p>
          <a:p>
            <a:pPr marL="216000" indent="-216000">
              <a:lnSpc>
                <a:spcPct val="100000"/>
              </a:lnSpc>
              <a:buClr>
                <a:srgbClr val="000000"/>
              </a:buClr>
              <a:buSzPct val="45000"/>
              <a:buFont typeface="Wingdings" charset="2"/>
              <a:buChar char=""/>
            </a:pPr>
            <a:r>
              <a:rPr b="0" lang="en-US" sz="2600" spc="162" strike="noStrike">
                <a:solidFill>
                  <a:srgbClr val="000000"/>
                </a:solidFill>
                <a:latin typeface="Arial"/>
                <a:ea typeface="DejaVu Sans"/>
              </a:rPr>
              <a:t>ssrna_ag</a:t>
            </a:r>
            <a:endParaRPr b="0" lang="en-IE" sz="2600" spc="-1" strike="noStrike">
              <a:latin typeface="Arial"/>
            </a:endParaRPr>
          </a:p>
          <a:p>
            <a:pPr marL="216000" indent="-216000">
              <a:lnSpc>
                <a:spcPct val="100000"/>
              </a:lnSpc>
              <a:buClr>
                <a:srgbClr val="000000"/>
              </a:buClr>
              <a:buSzPct val="45000"/>
              <a:buFont typeface="Wingdings" charset="2"/>
              <a:buChar char=""/>
            </a:pPr>
            <a:r>
              <a:rPr b="0" lang="en-US" sz="2600" spc="162" strike="noStrike">
                <a:solidFill>
                  <a:srgbClr val="000000"/>
                </a:solidFill>
                <a:latin typeface="Arial"/>
                <a:ea typeface="DejaVu Sans"/>
              </a:rPr>
              <a:t>ssrna_ug</a:t>
            </a:r>
            <a:endParaRPr b="0" lang="en-IE" sz="26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66" name="" descr=""/>
          <p:cNvPicPr/>
          <p:nvPr/>
        </p:nvPicPr>
        <p:blipFill>
          <a:blip r:embed="rId1"/>
          <a:stretch/>
        </p:blipFill>
        <p:spPr>
          <a:xfrm>
            <a:off x="-53640" y="990000"/>
            <a:ext cx="809640" cy="809640"/>
          </a:xfrm>
          <a:prstGeom prst="rect">
            <a:avLst/>
          </a:prstGeom>
          <a:ln w="0">
            <a:noFill/>
          </a:ln>
          <a:effectLst>
            <a:glow rad="25560">
              <a:srgbClr val="729fcf"/>
            </a:glow>
          </a:effectLst>
        </p:spPr>
      </p:pic>
      <p:sp>
        <p:nvSpPr>
          <p:cNvPr id="767" name="PlaceHolder 30"/>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Common miRNAs</a:t>
            </a:r>
            <a:endParaRPr b="0" lang="en-IE" sz="4000" spc="-1" strike="noStrike">
              <a:latin typeface="Arial"/>
            </a:endParaRPr>
          </a:p>
        </p:txBody>
      </p:sp>
      <p:sp>
        <p:nvSpPr>
          <p:cNvPr id="768"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sp>
        <p:nvSpPr>
          <p:cNvPr id="769" name=""/>
          <p:cNvSpPr/>
          <p:nvPr/>
        </p:nvSpPr>
        <p:spPr>
          <a:xfrm>
            <a:off x="360" y="2304000"/>
            <a:ext cx="539280" cy="359280"/>
          </a:xfrm>
          <a:prstGeom prst="rect">
            <a:avLst/>
          </a:prstGeom>
          <a:gradFill rotWithShape="0">
            <a:gsLst>
              <a:gs pos="0">
                <a:srgbClr val="ffff00"/>
              </a:gs>
              <a:gs pos="100000">
                <a:srgbClr val="4caf50"/>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YM</a:t>
            </a:r>
            <a:endParaRPr b="0" lang="en-IE" sz="1800" spc="-1" strike="noStrike">
              <a:latin typeface="Arial"/>
            </a:endParaRPr>
          </a:p>
        </p:txBody>
      </p:sp>
      <p:sp>
        <p:nvSpPr>
          <p:cNvPr id="770"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pic>
        <p:nvPicPr>
          <p:cNvPr id="771" name="" descr=""/>
          <p:cNvPicPr/>
          <p:nvPr/>
        </p:nvPicPr>
        <p:blipFill>
          <a:blip r:embed="rId2"/>
          <a:stretch/>
        </p:blipFill>
        <p:spPr>
          <a:xfrm>
            <a:off x="5760000" y="720000"/>
            <a:ext cx="6119280" cy="6119280"/>
          </a:xfrm>
          <a:prstGeom prst="rect">
            <a:avLst/>
          </a:prstGeom>
          <a:ln w="0">
            <a:noFill/>
          </a:ln>
        </p:spPr>
      </p:pic>
      <p:sp>
        <p:nvSpPr>
          <p:cNvPr id="772" name=""/>
          <p:cNvSpPr/>
          <p:nvPr/>
        </p:nvSpPr>
        <p:spPr>
          <a:xfrm>
            <a:off x="1080000" y="1980000"/>
            <a:ext cx="4679280" cy="4398840"/>
          </a:xfrm>
          <a:prstGeom prst="rect">
            <a:avLst/>
          </a:prstGeom>
          <a:noFill/>
          <a:ln w="0">
            <a:noFill/>
          </a:ln>
        </p:spPr>
        <p:style>
          <a:lnRef idx="0"/>
          <a:fillRef idx="0"/>
          <a:effectRef idx="0"/>
          <a:fontRef idx="minor"/>
        </p:style>
        <p:txBody>
          <a:bodyPr lIns="0" rIns="0" tIns="0" bIns="0" anchor="t">
            <a:noAutofit/>
          </a:bodyPr>
          <a:p>
            <a:pPr>
              <a:lnSpc>
                <a:spcPct val="90000"/>
              </a:lnSpc>
              <a:spcBef>
                <a:spcPts val="1701"/>
              </a:spcBef>
              <a:buNone/>
            </a:pPr>
            <a:endParaRPr b="0" lang="en-IE" sz="2600" spc="-1" strike="noStrike">
              <a:latin typeface="Arial"/>
            </a:endParaRPr>
          </a:p>
          <a:p>
            <a:pPr>
              <a:lnSpc>
                <a:spcPct val="90000"/>
              </a:lnSpc>
              <a:spcBef>
                <a:spcPts val="1701"/>
              </a:spcBef>
              <a:buNone/>
            </a:pPr>
            <a:endParaRPr b="0" lang="en-IE" sz="2600" spc="-1" strike="noStrike">
              <a:latin typeface="Arial"/>
            </a:endParaRPr>
          </a:p>
          <a:p>
            <a:pPr marL="432000" indent="-324000">
              <a:lnSpc>
                <a:spcPct val="90000"/>
              </a:lnSpc>
              <a:spcBef>
                <a:spcPts val="567"/>
              </a:spcBef>
              <a:buClr>
                <a:srgbClr val="000000"/>
              </a:buClr>
              <a:buSzPct val="45000"/>
              <a:buFont typeface="Wingdings" charset="2"/>
              <a:buChar char=""/>
            </a:pPr>
            <a:r>
              <a:rPr b="0" lang="en-US" sz="2600" spc="162" strike="noStrike">
                <a:solidFill>
                  <a:srgbClr val="000000"/>
                </a:solidFill>
                <a:latin typeface="Arial"/>
                <a:ea typeface="DejaVu Sans"/>
              </a:rPr>
              <a:t>hsa-miR-29a-3p</a:t>
            </a:r>
            <a:endParaRPr b="0" lang="en-IE" sz="2600" spc="-1" strike="noStrike">
              <a:latin typeface="Arial"/>
            </a:endParaRPr>
          </a:p>
          <a:p>
            <a:pPr marL="432000" indent="-324000">
              <a:lnSpc>
                <a:spcPct val="90000"/>
              </a:lnSpc>
              <a:spcBef>
                <a:spcPts val="567"/>
              </a:spcBef>
              <a:buClr>
                <a:srgbClr val="000000"/>
              </a:buClr>
              <a:buSzPct val="45000"/>
              <a:buFont typeface="Wingdings" charset="2"/>
              <a:buChar char=""/>
            </a:pPr>
            <a:r>
              <a:rPr b="0" lang="en-US" sz="2600" spc="162" strike="noStrike">
                <a:solidFill>
                  <a:srgbClr val="000000"/>
                </a:solidFill>
                <a:latin typeface="Arial"/>
                <a:ea typeface="DejaVu Sans"/>
              </a:rPr>
              <a:t>hsa-miR-29b-3p</a:t>
            </a:r>
            <a:endParaRPr b="0" lang="en-IE" sz="2600" spc="-1" strike="noStrike">
              <a:latin typeface="Arial"/>
            </a:endParaRPr>
          </a:p>
          <a:p>
            <a:pPr>
              <a:lnSpc>
                <a:spcPct val="90000"/>
              </a:lnSpc>
              <a:spcBef>
                <a:spcPts val="1701"/>
              </a:spcBef>
              <a:buNone/>
            </a:pPr>
            <a:endParaRPr b="0" lang="en-IE" sz="2600" spc="-1" strike="noStrike">
              <a:latin typeface="Arial"/>
            </a:endParaRPr>
          </a:p>
          <a:p>
            <a:pPr>
              <a:lnSpc>
                <a:spcPct val="90000"/>
              </a:lnSpc>
              <a:spcBef>
                <a:spcPts val="1701"/>
              </a:spcBef>
              <a:buNone/>
            </a:pPr>
            <a:endParaRPr b="0" lang="en-IE" sz="2600" spc="-1" strike="noStrike">
              <a:latin typeface="Arial"/>
            </a:endParaRPr>
          </a:p>
          <a:p>
            <a:pPr marL="432000" indent="-324000">
              <a:lnSpc>
                <a:spcPct val="90000"/>
              </a:lnSpc>
              <a:spcBef>
                <a:spcPts val="1701"/>
              </a:spcBef>
              <a:buClr>
                <a:srgbClr val="000000"/>
              </a:buClr>
              <a:buSzPct val="45000"/>
              <a:buFont typeface="Wingdings" charset="2"/>
              <a:buChar char=""/>
            </a:pPr>
            <a:r>
              <a:rPr b="0" lang="en-US" sz="2600" spc="162" strike="noStrike">
                <a:solidFill>
                  <a:srgbClr val="000000"/>
                </a:solidFill>
                <a:latin typeface="Arial"/>
                <a:ea typeface="DejaVu Sans"/>
              </a:rPr>
              <a:t>hsa-miR-124-3p</a:t>
            </a:r>
            <a:endParaRPr b="0" lang="en-IE" sz="2600" spc="-1" strike="noStrike">
              <a:latin typeface="Arial"/>
            </a:endParaRPr>
          </a:p>
          <a:p>
            <a:pPr>
              <a:lnSpc>
                <a:spcPct val="90000"/>
              </a:lnSpc>
              <a:spcBef>
                <a:spcPts val="1701"/>
              </a:spcBef>
              <a:buNone/>
            </a:pPr>
            <a:endParaRPr b="0" lang="en-IE" sz="2600" spc="-1" strike="noStrike">
              <a:latin typeface="Arial"/>
            </a:endParaRPr>
          </a:p>
        </p:txBody>
      </p:sp>
      <p:sp>
        <p:nvSpPr>
          <p:cNvPr id="773" name=""/>
          <p:cNvSpPr/>
          <p:nvPr/>
        </p:nvSpPr>
        <p:spPr>
          <a:xfrm>
            <a:off x="9540000" y="900000"/>
            <a:ext cx="107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 vsO</a:t>
            </a:r>
            <a:endParaRPr b="0" lang="en-IE" sz="1800" spc="-1" strike="noStrike">
              <a:latin typeface="Arial"/>
            </a:endParaRPr>
          </a:p>
        </p:txBody>
      </p:sp>
      <p:sp>
        <p:nvSpPr>
          <p:cNvPr id="774" name=""/>
          <p:cNvSpPr/>
          <p:nvPr/>
        </p:nvSpPr>
        <p:spPr>
          <a:xfrm>
            <a:off x="8460000" y="6300000"/>
            <a:ext cx="1079280" cy="359280"/>
          </a:xfrm>
          <a:prstGeom prst="rect">
            <a:avLst/>
          </a:prstGeom>
          <a:gradFill rotWithShape="0">
            <a:gsLst>
              <a:gs pos="0">
                <a:srgbClr val="ffff00"/>
              </a:gs>
              <a:gs pos="100000">
                <a:srgbClr val="4caf50"/>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 vs M</a:t>
            </a:r>
            <a:endParaRPr b="0" lang="en-IE" sz="1800" spc="-1" strike="noStrike">
              <a:latin typeface="Arial"/>
            </a:endParaRPr>
          </a:p>
        </p:txBody>
      </p:sp>
      <p:sp>
        <p:nvSpPr>
          <p:cNvPr id="775" name=""/>
          <p:cNvSpPr/>
          <p:nvPr/>
        </p:nvSpPr>
        <p:spPr>
          <a:xfrm>
            <a:off x="7092000" y="972000"/>
            <a:ext cx="107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 vs O</a:t>
            </a:r>
            <a:endParaRPr b="0" lang="en-IE" sz="1600" spc="-1" strike="noStrike">
              <a:latin typeface="Arial"/>
            </a:endParaRPr>
          </a:p>
        </p:txBody>
      </p:sp>
      <p:sp>
        <p:nvSpPr>
          <p:cNvPr id="776"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sp>
        <p:nvSpPr>
          <p:cNvPr id="777"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sp>
        <p:nvSpPr>
          <p:cNvPr id="778" name=""/>
          <p:cNvSpPr/>
          <p:nvPr/>
        </p:nvSpPr>
        <p:spPr>
          <a:xfrm>
            <a:off x="1390680" y="3960000"/>
            <a:ext cx="238860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 vsO</a:t>
            </a:r>
            <a:endParaRPr b="0" lang="en-IE" sz="1800" spc="-1" strike="noStrike">
              <a:latin typeface="Arial"/>
            </a:endParaRPr>
          </a:p>
        </p:txBody>
      </p:sp>
      <p:sp>
        <p:nvSpPr>
          <p:cNvPr id="779" name=""/>
          <p:cNvSpPr/>
          <p:nvPr/>
        </p:nvSpPr>
        <p:spPr>
          <a:xfrm>
            <a:off x="2520000" y="4320000"/>
            <a:ext cx="125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 vs O</a:t>
            </a:r>
            <a:endParaRPr b="0" lang="en-IE" sz="1600" spc="-1" strike="noStrike">
              <a:latin typeface="Arial"/>
            </a:endParaRPr>
          </a:p>
        </p:txBody>
      </p:sp>
      <p:sp>
        <p:nvSpPr>
          <p:cNvPr id="780" name=""/>
          <p:cNvSpPr/>
          <p:nvPr/>
        </p:nvSpPr>
        <p:spPr>
          <a:xfrm>
            <a:off x="9540000" y="900000"/>
            <a:ext cx="107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 vsO</a:t>
            </a:r>
            <a:endParaRPr b="0" lang="en-IE" sz="1800" spc="-1" strike="noStrike">
              <a:latin typeface="Arial"/>
            </a:endParaRPr>
          </a:p>
        </p:txBody>
      </p:sp>
      <p:sp>
        <p:nvSpPr>
          <p:cNvPr id="781" name=""/>
          <p:cNvSpPr/>
          <p:nvPr/>
        </p:nvSpPr>
        <p:spPr>
          <a:xfrm>
            <a:off x="8460000" y="6300000"/>
            <a:ext cx="1079280" cy="359280"/>
          </a:xfrm>
          <a:prstGeom prst="rect">
            <a:avLst/>
          </a:prstGeom>
          <a:gradFill rotWithShape="0">
            <a:gsLst>
              <a:gs pos="0">
                <a:srgbClr val="ffff00"/>
              </a:gs>
              <a:gs pos="100000">
                <a:srgbClr val="4caf50"/>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 vs M</a:t>
            </a:r>
            <a:endParaRPr b="0" lang="en-IE" sz="1800" spc="-1" strike="noStrike">
              <a:latin typeface="Arial"/>
            </a:endParaRPr>
          </a:p>
        </p:txBody>
      </p:sp>
      <p:sp>
        <p:nvSpPr>
          <p:cNvPr id="782" name=""/>
          <p:cNvSpPr/>
          <p:nvPr/>
        </p:nvSpPr>
        <p:spPr>
          <a:xfrm>
            <a:off x="1440000" y="2520000"/>
            <a:ext cx="23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 vsO</a:t>
            </a:r>
            <a:endParaRPr b="0" lang="en-IE" sz="1800" spc="-1" strike="noStrike">
              <a:latin typeface="Arial"/>
            </a:endParaRPr>
          </a:p>
        </p:txBody>
      </p:sp>
      <p:sp>
        <p:nvSpPr>
          <p:cNvPr id="783" name=""/>
          <p:cNvSpPr/>
          <p:nvPr/>
        </p:nvSpPr>
        <p:spPr>
          <a:xfrm>
            <a:off x="1440000" y="2160000"/>
            <a:ext cx="1259280" cy="359280"/>
          </a:xfrm>
          <a:prstGeom prst="rect">
            <a:avLst/>
          </a:prstGeom>
          <a:gradFill rotWithShape="0">
            <a:gsLst>
              <a:gs pos="0">
                <a:srgbClr val="ffff00"/>
              </a:gs>
              <a:gs pos="100000">
                <a:srgbClr val="4caf50"/>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 vs M</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4" name="" descr=""/>
          <p:cNvPicPr/>
          <p:nvPr/>
        </p:nvPicPr>
        <p:blipFill>
          <a:blip r:embed="rId1"/>
          <a:stretch/>
        </p:blipFill>
        <p:spPr>
          <a:xfrm>
            <a:off x="5760000" y="702360"/>
            <a:ext cx="5956920" cy="5956920"/>
          </a:xfrm>
          <a:prstGeom prst="rect">
            <a:avLst/>
          </a:prstGeom>
          <a:ln w="0">
            <a:noFill/>
          </a:ln>
        </p:spPr>
      </p:pic>
      <p:sp>
        <p:nvSpPr>
          <p:cNvPr id="785"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86" name="" descr=""/>
          <p:cNvPicPr/>
          <p:nvPr/>
        </p:nvPicPr>
        <p:blipFill>
          <a:blip r:embed="rId2"/>
          <a:stretch/>
        </p:blipFill>
        <p:spPr>
          <a:xfrm>
            <a:off x="-53640" y="990000"/>
            <a:ext cx="809640" cy="809640"/>
          </a:xfrm>
          <a:prstGeom prst="rect">
            <a:avLst/>
          </a:prstGeom>
          <a:ln w="0">
            <a:noFill/>
          </a:ln>
          <a:effectLst>
            <a:glow rad="25560">
              <a:srgbClr val="729fcf"/>
            </a:glow>
          </a:effectLst>
        </p:spPr>
      </p:pic>
      <p:sp>
        <p:nvSpPr>
          <p:cNvPr id="787" name="PlaceHolder 28"/>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Naive (barbaric) method vs age grouping</a:t>
            </a:r>
            <a:endParaRPr b="0" lang="en-IE" sz="4000" spc="-1" strike="noStrike">
              <a:latin typeface="Arial"/>
            </a:endParaRPr>
          </a:p>
        </p:txBody>
      </p:sp>
      <p:sp>
        <p:nvSpPr>
          <p:cNvPr id="788"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sp>
        <p:nvSpPr>
          <p:cNvPr id="789" name=""/>
          <p:cNvSpPr/>
          <p:nvPr/>
        </p:nvSpPr>
        <p:spPr>
          <a:xfrm>
            <a:off x="360" y="2304000"/>
            <a:ext cx="539280" cy="359280"/>
          </a:xfrm>
          <a:prstGeom prst="rect">
            <a:avLst/>
          </a:prstGeom>
          <a:gradFill rotWithShape="0">
            <a:gsLst>
              <a:gs pos="0">
                <a:srgbClr val="ffff00"/>
              </a:gs>
              <a:gs pos="100000">
                <a:srgbClr val="4caf50"/>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YM</a:t>
            </a:r>
            <a:endParaRPr b="0" lang="en-IE" sz="1800" spc="-1" strike="noStrike">
              <a:latin typeface="Arial"/>
            </a:endParaRPr>
          </a:p>
        </p:txBody>
      </p:sp>
      <p:sp>
        <p:nvSpPr>
          <p:cNvPr id="790" name=""/>
          <p:cNvSpPr/>
          <p:nvPr/>
        </p:nvSpPr>
        <p:spPr>
          <a:xfrm>
            <a:off x="360" y="1800000"/>
            <a:ext cx="539280" cy="359280"/>
          </a:xfrm>
          <a:prstGeom prst="rect">
            <a:avLst/>
          </a:prstGeom>
          <a:gradFill rotWithShape="0">
            <a:gsLst>
              <a:gs pos="0">
                <a:srgbClr val="ffff0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800" spc="-1" strike="noStrike">
                <a:solidFill>
                  <a:srgbClr val="000000"/>
                </a:solidFill>
                <a:latin typeface="Arial"/>
                <a:ea typeface="DejaVu Sans"/>
              </a:rPr>
              <a:t>YO</a:t>
            </a:r>
            <a:endParaRPr b="0" lang="en-IE" sz="1800" spc="-1" strike="noStrike">
              <a:latin typeface="Arial"/>
            </a:endParaRPr>
          </a:p>
        </p:txBody>
      </p:sp>
      <p:sp>
        <p:nvSpPr>
          <p:cNvPr id="791" name=""/>
          <p:cNvSpPr/>
          <p:nvPr/>
        </p:nvSpPr>
        <p:spPr>
          <a:xfrm>
            <a:off x="1080000" y="1980000"/>
            <a:ext cx="4679280" cy="4398840"/>
          </a:xfrm>
          <a:prstGeom prst="rect">
            <a:avLst/>
          </a:prstGeom>
          <a:noFill/>
          <a:ln w="0">
            <a:noFill/>
          </a:ln>
        </p:spPr>
        <p:style>
          <a:lnRef idx="0"/>
          <a:fillRef idx="0"/>
          <a:effectRef idx="0"/>
          <a:fontRef idx="minor"/>
        </p:style>
        <p:txBody>
          <a:bodyPr lIns="0" rIns="0" tIns="0" bIns="0" anchor="t">
            <a:noAutofit/>
          </a:bodyPr>
          <a:p>
            <a:pPr>
              <a:lnSpc>
                <a:spcPct val="90000"/>
              </a:lnSpc>
              <a:spcBef>
                <a:spcPts val="1701"/>
              </a:spcBef>
              <a:buNone/>
            </a:pPr>
            <a:r>
              <a:rPr b="0" lang="en-US" sz="2600" spc="162" strike="noStrike">
                <a:solidFill>
                  <a:srgbClr val="000000"/>
                </a:solidFill>
                <a:latin typeface="Arial"/>
                <a:ea typeface="DejaVu Sans"/>
              </a:rPr>
              <a:t>hsa-miR-200c-3p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hsa-miR-21-5p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hsa-miR-22-3p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hsa-miR-221-3p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hsa-miR-29a-3p</a:t>
            </a:r>
            <a:endParaRPr b="0" lang="en-IE" sz="2600" spc="-1" strike="noStrike">
              <a:latin typeface="Arial"/>
            </a:endParaRPr>
          </a:p>
          <a:p>
            <a:pPr>
              <a:lnSpc>
                <a:spcPct val="90000"/>
              </a:lnSpc>
              <a:spcBef>
                <a:spcPts val="1701"/>
              </a:spcBef>
              <a:buNone/>
            </a:pPr>
            <a:r>
              <a:rPr b="0" lang="en-US" sz="2600" spc="162" strike="noStrike">
                <a:solidFill>
                  <a:srgbClr val="000000"/>
                </a:solidFill>
                <a:latin typeface="Arial"/>
                <a:ea typeface="DejaVu Sans"/>
              </a:rPr>
              <a:t>hsa-miR-29b-3p</a:t>
            </a:r>
            <a:endParaRPr b="0" lang="en-IE" sz="2600" spc="-1" strike="noStrike">
              <a:latin typeface="Arial"/>
            </a:endParaRPr>
          </a:p>
        </p:txBody>
      </p:sp>
      <p:sp>
        <p:nvSpPr>
          <p:cNvPr id="792"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sp>
        <p:nvSpPr>
          <p:cNvPr id="793" name=""/>
          <p:cNvSpPr/>
          <p:nvPr/>
        </p:nvSpPr>
        <p:spPr>
          <a:xfrm>
            <a:off x="360" y="2772000"/>
            <a:ext cx="539280" cy="359280"/>
          </a:xfrm>
          <a:prstGeom prst="rect">
            <a:avLst/>
          </a:prstGeom>
          <a:gradFill rotWithShape="0">
            <a:gsLst>
              <a:gs pos="0">
                <a:srgbClr val="4caf50"/>
              </a:gs>
              <a:gs pos="100000">
                <a:srgbClr val="3f51b5"/>
              </a:gs>
            </a:gsLst>
            <a:lin ang="0"/>
          </a:gra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IE" sz="1600" spc="-1" strike="noStrike">
                <a:solidFill>
                  <a:srgbClr val="000000"/>
                </a:solidFill>
                <a:latin typeface="Arial"/>
                <a:ea typeface="DejaVu Sans"/>
              </a:rPr>
              <a:t>MO</a:t>
            </a:r>
            <a:endParaRPr b="0" lang="en-IE" sz="1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795" name="" descr=""/>
          <p:cNvPicPr/>
          <p:nvPr/>
        </p:nvPicPr>
        <p:blipFill>
          <a:blip r:embed="rId1"/>
          <a:stretch/>
        </p:blipFill>
        <p:spPr>
          <a:xfrm>
            <a:off x="4060800" y="2161440"/>
            <a:ext cx="1619280" cy="1619280"/>
          </a:xfrm>
          <a:prstGeom prst="rect">
            <a:avLst/>
          </a:prstGeom>
          <a:ln w="0">
            <a:noFill/>
          </a:ln>
          <a:effectLst>
            <a:glow rad="25560">
              <a:srgbClr val="729fcf"/>
            </a:glow>
          </a:effectLst>
        </p:spPr>
      </p:pic>
      <p:sp>
        <p:nvSpPr>
          <p:cNvPr id="796" name="PlaceHolder 29"/>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What’s going good</a:t>
            </a:r>
            <a:endParaRPr b="0" lang="en-IE" sz="4000" spc="-1" strike="noStrike">
              <a:latin typeface="Arial"/>
            </a:endParaRPr>
          </a:p>
        </p:txBody>
      </p:sp>
      <p:pic>
        <p:nvPicPr>
          <p:cNvPr id="797" name="" descr=""/>
          <p:cNvPicPr/>
          <p:nvPr/>
        </p:nvPicPr>
        <p:blipFill>
          <a:blip r:embed="rId2"/>
          <a:stretch/>
        </p:blipFill>
        <p:spPr>
          <a:xfrm>
            <a:off x="6951600" y="1981440"/>
            <a:ext cx="1979280" cy="1979280"/>
          </a:xfrm>
          <a:prstGeom prst="rect">
            <a:avLst/>
          </a:prstGeom>
          <a:ln w="0">
            <a:noFill/>
          </a:ln>
        </p:spPr>
      </p:pic>
      <p:pic>
        <p:nvPicPr>
          <p:cNvPr id="798" name="" descr=""/>
          <p:cNvPicPr/>
          <p:nvPr/>
        </p:nvPicPr>
        <p:blipFill>
          <a:blip r:embed="rId3"/>
          <a:stretch/>
        </p:blipFill>
        <p:spPr>
          <a:xfrm>
            <a:off x="9900000" y="2219040"/>
            <a:ext cx="1504080" cy="1504080"/>
          </a:xfrm>
          <a:prstGeom prst="rect">
            <a:avLst/>
          </a:prstGeom>
          <a:ln w="0">
            <a:noFill/>
          </a:ln>
        </p:spPr>
      </p:pic>
      <p:pic>
        <p:nvPicPr>
          <p:cNvPr id="799" name="" descr=""/>
          <p:cNvPicPr/>
          <p:nvPr/>
        </p:nvPicPr>
        <p:blipFill>
          <a:blip r:embed="rId4"/>
          <a:stretch/>
        </p:blipFill>
        <p:spPr>
          <a:xfrm>
            <a:off x="1440000" y="1980000"/>
            <a:ext cx="1439280" cy="1982520"/>
          </a:xfrm>
          <a:prstGeom prst="rect">
            <a:avLst/>
          </a:prstGeom>
          <a:ln w="0">
            <a:noFill/>
          </a:ln>
        </p:spPr>
      </p:pic>
      <p:pic>
        <p:nvPicPr>
          <p:cNvPr id="800" name="" descr=""/>
          <p:cNvPicPr/>
          <p:nvPr/>
        </p:nvPicPr>
        <p:blipFill>
          <a:blip r:embed="rId5"/>
          <a:stretch/>
        </p:blipFill>
        <p:spPr>
          <a:xfrm>
            <a:off x="39240" y="3135240"/>
            <a:ext cx="644040" cy="644040"/>
          </a:xfrm>
          <a:prstGeom prst="rect">
            <a:avLst/>
          </a:prstGeom>
          <a:ln w="0">
            <a:noFill/>
          </a:ln>
        </p:spPr>
      </p:pic>
      <p:sp>
        <p:nvSpPr>
          <p:cNvPr id="801" name=""/>
          <p:cNvSpPr/>
          <p:nvPr/>
        </p:nvSpPr>
        <p:spPr>
          <a:xfrm>
            <a:off x="900000" y="4140000"/>
            <a:ext cx="2699280" cy="230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62" strike="noStrike">
                <a:solidFill>
                  <a:srgbClr val="000000"/>
                </a:solidFill>
                <a:latin typeface="Arial"/>
                <a:ea typeface="DejaVu Sans"/>
              </a:rPr>
              <a:t>The DE genes are defined for all the experiments from miRSeq, RNAseq and microArray from heathy patients.</a:t>
            </a:r>
            <a:endParaRPr b="0" lang="en-IE" sz="1400" spc="-1" strike="noStrike">
              <a:latin typeface="Arial"/>
            </a:endParaRPr>
          </a:p>
          <a:p>
            <a:pPr marL="216000" indent="-216000">
              <a:lnSpc>
                <a:spcPct val="100000"/>
              </a:lnSpc>
              <a:buClr>
                <a:srgbClr val="000000"/>
              </a:buClr>
              <a:buSzPct val="45000"/>
              <a:buFont typeface="Wingdings" charset="2"/>
              <a:buChar char=""/>
            </a:pPr>
            <a:r>
              <a:rPr b="0" lang="en-US" sz="1400" spc="162" strike="noStrike">
                <a:solidFill>
                  <a:srgbClr val="000000"/>
                </a:solidFill>
                <a:latin typeface="Arial"/>
                <a:ea typeface="DejaVu Sans"/>
              </a:rPr>
              <a:t>Scripts are ready for reuse since we have raw and process data</a:t>
            </a:r>
            <a:endParaRPr b="0" lang="en-IE" sz="1400" spc="-1" strike="noStrike">
              <a:latin typeface="Arial"/>
            </a:endParaRPr>
          </a:p>
        </p:txBody>
      </p:sp>
      <p:sp>
        <p:nvSpPr>
          <p:cNvPr id="802" name=""/>
          <p:cNvSpPr/>
          <p:nvPr/>
        </p:nvSpPr>
        <p:spPr>
          <a:xfrm>
            <a:off x="3780000" y="4140000"/>
            <a:ext cx="2699280" cy="230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62" strike="noStrike">
                <a:solidFill>
                  <a:srgbClr val="000000"/>
                </a:solidFill>
                <a:latin typeface="Arial"/>
                <a:ea typeface="DejaVu Sans"/>
              </a:rPr>
              <a:t>Cytoscape is incorporated and there are plenty of apps to use.</a:t>
            </a:r>
            <a:endParaRPr b="0" lang="en-IE" sz="1400" spc="-1" strike="noStrike">
              <a:latin typeface="Arial"/>
            </a:endParaRPr>
          </a:p>
          <a:p>
            <a:pPr marL="216000" indent="-216000">
              <a:lnSpc>
                <a:spcPct val="100000"/>
              </a:lnSpc>
              <a:buClr>
                <a:srgbClr val="000000"/>
              </a:buClr>
              <a:buSzPct val="45000"/>
              <a:buFont typeface="Wingdings" charset="2"/>
              <a:buChar char=""/>
            </a:pPr>
            <a:r>
              <a:rPr b="0" lang="en-US" sz="1400" spc="162" strike="noStrike">
                <a:solidFill>
                  <a:srgbClr val="000000"/>
                </a:solidFill>
                <a:latin typeface="Arial"/>
                <a:ea typeface="DejaVu Sans"/>
              </a:rPr>
              <a:t>We can get a good view on the OG, miRNAs and other interactive genes</a:t>
            </a:r>
            <a:endParaRPr b="0" lang="en-IE" sz="1400" spc="-1" strike="noStrike">
              <a:latin typeface="Arial"/>
            </a:endParaRPr>
          </a:p>
        </p:txBody>
      </p:sp>
      <p:sp>
        <p:nvSpPr>
          <p:cNvPr id="803" name=""/>
          <p:cNvSpPr/>
          <p:nvPr/>
        </p:nvSpPr>
        <p:spPr>
          <a:xfrm>
            <a:off x="6588000" y="4175640"/>
            <a:ext cx="2699280" cy="176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62" strike="noStrike">
                <a:solidFill>
                  <a:srgbClr val="000000"/>
                </a:solidFill>
                <a:latin typeface="Arial"/>
                <a:ea typeface="DejaVu Sans"/>
              </a:rPr>
              <a:t>Data like target genes, seeds and other metadata is already on the database, functional and accessible for the public</a:t>
            </a:r>
            <a:endParaRPr b="0" lang="en-IE" sz="1400" spc="-1" strike="noStrike">
              <a:latin typeface="Arial"/>
            </a:endParaRPr>
          </a:p>
        </p:txBody>
      </p:sp>
      <p:sp>
        <p:nvSpPr>
          <p:cNvPr id="804" name=""/>
          <p:cNvSpPr/>
          <p:nvPr/>
        </p:nvSpPr>
        <p:spPr>
          <a:xfrm>
            <a:off x="9468000" y="4175640"/>
            <a:ext cx="2411280" cy="176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E" sz="1400" spc="162" strike="noStrike">
                <a:solidFill>
                  <a:srgbClr val="000000"/>
                </a:solidFill>
                <a:latin typeface="Arial"/>
                <a:ea typeface="DejaVu Sans"/>
              </a:rPr>
              <a:t>Integration of cytoscape and MySQL working</a:t>
            </a:r>
            <a:endParaRPr b="0" lang="en-IE" sz="1400" spc="-1" strike="noStrike">
              <a:latin typeface="Arial"/>
            </a:endParaRPr>
          </a:p>
          <a:p>
            <a:pPr marL="216000" indent="-216000">
              <a:lnSpc>
                <a:spcPct val="100000"/>
              </a:lnSpc>
              <a:buClr>
                <a:srgbClr val="000000"/>
              </a:buClr>
              <a:buSzPct val="45000"/>
              <a:buFont typeface="Wingdings" charset="2"/>
              <a:buChar char=""/>
            </a:pPr>
            <a:r>
              <a:rPr b="0" lang="en-IE" sz="1400" spc="162" strike="noStrike">
                <a:solidFill>
                  <a:srgbClr val="000000"/>
                </a:solidFill>
                <a:latin typeface="Arial"/>
                <a:ea typeface="DejaVu Sans"/>
              </a:rPr>
              <a:t>Already giving relevant mirnas</a:t>
            </a:r>
            <a:endParaRPr b="0" lang="en-IE" sz="14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
          <p:cNvSpPr/>
          <p:nvPr/>
        </p:nvSpPr>
        <p:spPr>
          <a:xfrm>
            <a:off x="36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806" name="PlaceHolder 4"/>
          <p:cNvSpPr/>
          <p:nvPr/>
        </p:nvSpPr>
        <p:spPr>
          <a:xfrm>
            <a:off x="838800" y="365040"/>
            <a:ext cx="10263960" cy="1898640"/>
          </a:xfrm>
          <a:prstGeom prst="rect">
            <a:avLst/>
          </a:prstGeom>
          <a:noFill/>
          <a:ln w="0">
            <a:noFill/>
          </a:ln>
        </p:spPr>
        <p:style>
          <a:lnRef idx="0"/>
          <a:fillRef idx="0"/>
          <a:effectRef idx="0"/>
          <a:fontRef idx="minor"/>
        </p:style>
        <p:txBody>
          <a:bodyPr lIns="0" rIns="0" tIns="0" bIns="0" anchor="ctr">
            <a:normAutofit/>
          </a:bodyPr>
          <a:p>
            <a:pPr>
              <a:lnSpc>
                <a:spcPct val="90000"/>
              </a:lnSpc>
              <a:buNone/>
            </a:pPr>
            <a:r>
              <a:rPr b="0" lang="en-US" sz="4000" spc="-1" strike="noStrike">
                <a:solidFill>
                  <a:srgbClr val="000000"/>
                </a:solidFill>
                <a:latin typeface="Arial"/>
                <a:ea typeface="DejaVu Sans"/>
              </a:rPr>
              <a:t>What can be improved</a:t>
            </a:r>
            <a:endParaRPr b="0" lang="en-IE" sz="4000" spc="-1" strike="noStrike">
              <a:latin typeface="Arial"/>
            </a:endParaRPr>
          </a:p>
        </p:txBody>
      </p:sp>
      <p:pic>
        <p:nvPicPr>
          <p:cNvPr id="807" name="" descr=""/>
          <p:cNvPicPr/>
          <p:nvPr/>
        </p:nvPicPr>
        <p:blipFill>
          <a:blip r:embed="rId1"/>
          <a:stretch/>
        </p:blipFill>
        <p:spPr>
          <a:xfrm>
            <a:off x="39600" y="3135600"/>
            <a:ext cx="644040" cy="644040"/>
          </a:xfrm>
          <a:prstGeom prst="rect">
            <a:avLst/>
          </a:prstGeom>
          <a:ln w="0">
            <a:noFill/>
          </a:ln>
        </p:spPr>
      </p:pic>
      <p:pic>
        <p:nvPicPr>
          <p:cNvPr id="808" name="" descr=""/>
          <p:cNvPicPr/>
          <p:nvPr/>
        </p:nvPicPr>
        <p:blipFill>
          <a:blip r:embed="rId2"/>
          <a:stretch/>
        </p:blipFill>
        <p:spPr>
          <a:xfrm>
            <a:off x="4060800" y="2161800"/>
            <a:ext cx="1619280" cy="1619280"/>
          </a:xfrm>
          <a:prstGeom prst="rect">
            <a:avLst/>
          </a:prstGeom>
          <a:ln w="0">
            <a:noFill/>
          </a:ln>
          <a:effectLst>
            <a:glow rad="25560">
              <a:srgbClr val="729fcf"/>
            </a:glow>
          </a:effectLst>
        </p:spPr>
      </p:pic>
      <p:pic>
        <p:nvPicPr>
          <p:cNvPr id="809" name="" descr=""/>
          <p:cNvPicPr/>
          <p:nvPr/>
        </p:nvPicPr>
        <p:blipFill>
          <a:blip r:embed="rId3"/>
          <a:stretch/>
        </p:blipFill>
        <p:spPr>
          <a:xfrm>
            <a:off x="6951600" y="1981800"/>
            <a:ext cx="1979280" cy="1979280"/>
          </a:xfrm>
          <a:prstGeom prst="rect">
            <a:avLst/>
          </a:prstGeom>
          <a:ln w="0">
            <a:noFill/>
          </a:ln>
        </p:spPr>
      </p:pic>
      <p:pic>
        <p:nvPicPr>
          <p:cNvPr id="810" name="" descr=""/>
          <p:cNvPicPr/>
          <p:nvPr/>
        </p:nvPicPr>
        <p:blipFill>
          <a:blip r:embed="rId4"/>
          <a:stretch/>
        </p:blipFill>
        <p:spPr>
          <a:xfrm>
            <a:off x="9900000" y="2219400"/>
            <a:ext cx="1504080" cy="1504080"/>
          </a:xfrm>
          <a:prstGeom prst="rect">
            <a:avLst/>
          </a:prstGeom>
          <a:ln w="0">
            <a:noFill/>
          </a:ln>
        </p:spPr>
      </p:pic>
      <p:pic>
        <p:nvPicPr>
          <p:cNvPr id="811" name="" descr=""/>
          <p:cNvPicPr/>
          <p:nvPr/>
        </p:nvPicPr>
        <p:blipFill>
          <a:blip r:embed="rId5"/>
          <a:stretch/>
        </p:blipFill>
        <p:spPr>
          <a:xfrm>
            <a:off x="1440000" y="1980360"/>
            <a:ext cx="1439280" cy="1982520"/>
          </a:xfrm>
          <a:prstGeom prst="rect">
            <a:avLst/>
          </a:prstGeom>
          <a:ln w="0">
            <a:noFill/>
          </a:ln>
        </p:spPr>
      </p:pic>
      <p:sp>
        <p:nvSpPr>
          <p:cNvPr id="812" name=""/>
          <p:cNvSpPr/>
          <p:nvPr/>
        </p:nvSpPr>
        <p:spPr>
          <a:xfrm>
            <a:off x="900000" y="4140360"/>
            <a:ext cx="2699280" cy="230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62" strike="noStrike">
                <a:solidFill>
                  <a:srgbClr val="000000"/>
                </a:solidFill>
                <a:latin typeface="Arial"/>
                <a:ea typeface="DejaVu Sans"/>
              </a:rPr>
              <a:t>Cleaner code</a:t>
            </a:r>
            <a:endParaRPr b="0" lang="en-IE" sz="1400" spc="-1" strike="noStrike">
              <a:latin typeface="Arial"/>
            </a:endParaRPr>
          </a:p>
        </p:txBody>
      </p:sp>
      <p:sp>
        <p:nvSpPr>
          <p:cNvPr id="813" name=""/>
          <p:cNvSpPr/>
          <p:nvPr/>
        </p:nvSpPr>
        <p:spPr>
          <a:xfrm>
            <a:off x="3780000" y="4140360"/>
            <a:ext cx="2699280" cy="230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400" spc="162" strike="noStrike">
                <a:solidFill>
                  <a:srgbClr val="000000"/>
                </a:solidFill>
                <a:latin typeface="Arial"/>
                <a:ea typeface="DejaVu Sans"/>
              </a:rPr>
              <a:t>Use apps with more biological information like GeneMania</a:t>
            </a:r>
            <a:endParaRPr b="0" lang="en-IE" sz="1400" spc="-1" strike="noStrike">
              <a:latin typeface="Arial"/>
            </a:endParaRPr>
          </a:p>
        </p:txBody>
      </p:sp>
      <p:sp>
        <p:nvSpPr>
          <p:cNvPr id="814" name=""/>
          <p:cNvSpPr/>
          <p:nvPr/>
        </p:nvSpPr>
        <p:spPr>
          <a:xfrm>
            <a:off x="6588000" y="4176000"/>
            <a:ext cx="2699280" cy="176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E" sz="1400" spc="162" strike="noStrike">
                <a:solidFill>
                  <a:srgbClr val="000000"/>
                </a:solidFill>
                <a:latin typeface="Arial"/>
                <a:ea typeface="DejaVu Sans"/>
              </a:rPr>
              <a:t>Add the tissue expression data and include more minra:target databases</a:t>
            </a:r>
            <a:endParaRPr b="0" lang="en-IE" sz="1400" spc="-1" strike="noStrike">
              <a:latin typeface="Arial"/>
            </a:endParaRPr>
          </a:p>
        </p:txBody>
      </p:sp>
      <p:sp>
        <p:nvSpPr>
          <p:cNvPr id="815" name=""/>
          <p:cNvSpPr/>
          <p:nvPr/>
        </p:nvSpPr>
        <p:spPr>
          <a:xfrm>
            <a:off x="9468000" y="4176000"/>
            <a:ext cx="2411280" cy="1763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E" sz="1400" spc="162" strike="noStrike">
                <a:solidFill>
                  <a:srgbClr val="000000"/>
                </a:solidFill>
                <a:latin typeface="Arial"/>
                <a:ea typeface="DejaVu Sans"/>
              </a:rPr>
              <a:t>Use of more relevant centralities like RankPage en eigenvalue</a:t>
            </a:r>
            <a:endParaRPr b="0" lang="en-IE" sz="1400" spc="-1" strike="noStrike">
              <a:latin typeface="Arial"/>
            </a:endParaRPr>
          </a:p>
          <a:p>
            <a:pPr marL="216000" indent="-216000">
              <a:lnSpc>
                <a:spcPct val="100000"/>
              </a:lnSpc>
              <a:buClr>
                <a:srgbClr val="000000"/>
              </a:buClr>
              <a:buSzPct val="45000"/>
              <a:buFont typeface="Wingdings" charset="2"/>
              <a:buChar char=""/>
            </a:pPr>
            <a:r>
              <a:rPr b="0" lang="en-IE" sz="1400" spc="162" strike="noStrike">
                <a:solidFill>
                  <a:srgbClr val="000000"/>
                </a:solidFill>
                <a:latin typeface="Arial"/>
                <a:ea typeface="DejaVu Sans"/>
              </a:rPr>
              <a:t>Include more metadata in the seleccion of the nodes</a:t>
            </a:r>
            <a:endParaRPr b="0" lang="en-IE"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85000"/>
              </a:lnSpc>
              <a:buNone/>
            </a:pPr>
            <a:r>
              <a:rPr b="0" lang="en-US" sz="4800" spc="-52" strike="noStrike">
                <a:solidFill>
                  <a:srgbClr val="404040"/>
                </a:solidFill>
                <a:latin typeface="Calibri Light"/>
              </a:rPr>
              <a:t>MicroRNA (miRNAs)</a:t>
            </a:r>
            <a:endParaRPr b="0" lang="en-US" sz="4800" spc="-1" strike="noStrike">
              <a:solidFill>
                <a:srgbClr val="000000"/>
              </a:solidFill>
              <a:latin typeface="Calibri"/>
            </a:endParaRPr>
          </a:p>
        </p:txBody>
      </p:sp>
      <p:sp>
        <p:nvSpPr>
          <p:cNvPr id="443" name="PlaceHolder 2"/>
          <p:cNvSpPr>
            <a:spLocks noGrp="1"/>
          </p:cNvSpPr>
          <p:nvPr>
            <p:ph/>
          </p:nvPr>
        </p:nvSpPr>
        <p:spPr>
          <a:xfrm>
            <a:off x="1097280" y="1845720"/>
            <a:ext cx="10058040" cy="4023000"/>
          </a:xfrm>
          <a:prstGeom prst="rect">
            <a:avLst/>
          </a:prstGeom>
          <a:noFill/>
          <a:ln w="0">
            <a:noFill/>
          </a:ln>
        </p:spPr>
        <p:txBody>
          <a:bodyPr lIns="0" rIns="0" anchor="t">
            <a:noAutofit/>
          </a:bodyPr>
          <a:p>
            <a:pPr algn="just">
              <a:lnSpc>
                <a:spcPct val="115000"/>
              </a:lnSpc>
              <a:spcBef>
                <a:spcPts val="1199"/>
              </a:spcBef>
              <a:spcAft>
                <a:spcPts val="201"/>
              </a:spcAft>
              <a:buNone/>
            </a:pPr>
            <a:r>
              <a:rPr b="0" lang="en-US" sz="2400" spc="-1" strike="noStrike">
                <a:solidFill>
                  <a:srgbClr val="404040"/>
                </a:solidFill>
                <a:latin typeface="Calibri"/>
              </a:rPr>
              <a:t>MicroRNAs (miRNAs) are small single-stranded RNAs that play an important role in the regulation of gene expression. Their simultaneous regulation of multiple genes and pathways and ability to deliver miRNAs into most tissues without inducing systemic immune response, makes them attractive therapeutic candidates.</a:t>
            </a:r>
            <a:endParaRPr b="0" lang="en-US" sz="2400" spc="-1" strike="noStrike">
              <a:solidFill>
                <a:srgbClr val="404040"/>
              </a:solidFill>
              <a:latin typeface="Calibri"/>
            </a:endParaRPr>
          </a:p>
          <a:p>
            <a:pPr>
              <a:lnSpc>
                <a:spcPct val="90000"/>
              </a:lnSpc>
              <a:spcBef>
                <a:spcPts val="1199"/>
              </a:spcBef>
              <a:spcAft>
                <a:spcPts val="201"/>
              </a:spcAft>
              <a:buNone/>
            </a:pPr>
            <a:endParaRPr b="0" lang="en-US" sz="2000" spc="-1" strike="noStrike">
              <a:solidFill>
                <a:srgbClr val="404040"/>
              </a:solidFill>
              <a:latin typeface="Calibri"/>
            </a:endParaRPr>
          </a:p>
        </p:txBody>
      </p:sp>
      <p:pic>
        <p:nvPicPr>
          <p:cNvPr id="444" name="" descr=""/>
          <p:cNvPicPr/>
          <p:nvPr/>
        </p:nvPicPr>
        <p:blipFill>
          <a:blip r:embed="rId1">
            <a:alphaModFix amt="50000"/>
          </a:blip>
          <a:stretch/>
        </p:blipFill>
        <p:spPr>
          <a:xfrm rot="17971800">
            <a:off x="8880120" y="4550400"/>
            <a:ext cx="2039400" cy="913680"/>
          </a:xfrm>
          <a:prstGeom prst="rect">
            <a:avLst/>
          </a:prstGeom>
          <a:ln w="0">
            <a:noFill/>
          </a:ln>
        </p:spPr>
      </p:pic>
      <p:pic>
        <p:nvPicPr>
          <p:cNvPr id="445" name="" descr=""/>
          <p:cNvPicPr/>
          <p:nvPr/>
        </p:nvPicPr>
        <p:blipFill>
          <a:blip r:embed="rId2"/>
          <a:stretch/>
        </p:blipFill>
        <p:spPr>
          <a:xfrm>
            <a:off x="3497760" y="5400000"/>
            <a:ext cx="642240" cy="432360"/>
          </a:xfrm>
          <a:prstGeom prst="rect">
            <a:avLst/>
          </a:prstGeom>
          <a:ln w="0">
            <a:noFill/>
          </a:ln>
        </p:spPr>
      </p:pic>
      <p:pic>
        <p:nvPicPr>
          <p:cNvPr id="446" name="" descr=""/>
          <p:cNvPicPr/>
          <p:nvPr/>
        </p:nvPicPr>
        <p:blipFill>
          <a:blip r:embed="rId3">
            <a:alphaModFix amt="98000"/>
          </a:blip>
          <a:stretch/>
        </p:blipFill>
        <p:spPr>
          <a:xfrm>
            <a:off x="3600000" y="4938120"/>
            <a:ext cx="282240" cy="281880"/>
          </a:xfrm>
          <a:prstGeom prst="rect">
            <a:avLst/>
          </a:prstGeom>
          <a:ln w="0">
            <a:noFill/>
          </a:ln>
        </p:spPr>
      </p:pic>
      <p:pic>
        <p:nvPicPr>
          <p:cNvPr id="447" name="" descr=""/>
          <p:cNvPicPr/>
          <p:nvPr/>
        </p:nvPicPr>
        <p:blipFill>
          <a:blip r:embed="rId4">
            <a:alphaModFix amt="96000"/>
          </a:blip>
          <a:stretch/>
        </p:blipFill>
        <p:spPr>
          <a:xfrm rot="17199000">
            <a:off x="4185360" y="5099760"/>
            <a:ext cx="735120" cy="81864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900000" y="252000"/>
            <a:ext cx="9071280" cy="1295280"/>
          </a:xfrm>
          <a:prstGeom prst="rect">
            <a:avLst/>
          </a:prstGeom>
          <a:noFill/>
          <a:ln w="0">
            <a:noFill/>
          </a:ln>
        </p:spPr>
        <p:txBody>
          <a:bodyPr lIns="90000" rIns="90000" tIns="45000" bIns="45000" anchor="ctr">
            <a:noAutofit/>
          </a:bodyPr>
          <a:p>
            <a:pPr>
              <a:lnSpc>
                <a:spcPct val="90000"/>
              </a:lnSpc>
              <a:buNone/>
            </a:pPr>
            <a:r>
              <a:rPr b="0" lang="en-IE" sz="4400" spc="-1" strike="noStrike">
                <a:solidFill>
                  <a:srgbClr val="000000"/>
                </a:solidFill>
                <a:latin typeface="Arial"/>
                <a:ea typeface="DejaVu Sans"/>
              </a:rPr>
              <a:t>What’s next</a:t>
            </a:r>
            <a:endParaRPr b="0" lang="en-IE" sz="4400" spc="-1" strike="noStrike">
              <a:latin typeface="Arial"/>
            </a:endParaRPr>
          </a:p>
        </p:txBody>
      </p:sp>
      <p:sp>
        <p:nvSpPr>
          <p:cNvPr id="817" name=""/>
          <p:cNvSpPr/>
          <p:nvPr/>
        </p:nvSpPr>
        <p:spPr>
          <a:xfrm>
            <a:off x="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pic>
        <p:nvPicPr>
          <p:cNvPr id="818" name="" descr=""/>
          <p:cNvPicPr/>
          <p:nvPr/>
        </p:nvPicPr>
        <p:blipFill>
          <a:blip r:embed="rId1"/>
          <a:stretch/>
        </p:blipFill>
        <p:spPr>
          <a:xfrm>
            <a:off x="39600" y="3135600"/>
            <a:ext cx="644040" cy="644040"/>
          </a:xfrm>
          <a:prstGeom prst="rect">
            <a:avLst/>
          </a:prstGeom>
          <a:ln w="0">
            <a:noFill/>
          </a:ln>
        </p:spPr>
      </p:pic>
      <p:pic>
        <p:nvPicPr>
          <p:cNvPr id="819" name="" descr=""/>
          <p:cNvPicPr/>
          <p:nvPr/>
        </p:nvPicPr>
        <p:blipFill>
          <a:blip r:embed="rId2"/>
          <a:stretch/>
        </p:blipFill>
        <p:spPr>
          <a:xfrm>
            <a:off x="1260000" y="1548000"/>
            <a:ext cx="1619280" cy="1619280"/>
          </a:xfrm>
          <a:prstGeom prst="rect">
            <a:avLst/>
          </a:prstGeom>
          <a:ln w="0">
            <a:noFill/>
          </a:ln>
        </p:spPr>
      </p:pic>
      <p:sp>
        <p:nvSpPr>
          <p:cNvPr id="820" name=""/>
          <p:cNvSpPr/>
          <p:nvPr/>
        </p:nvSpPr>
        <p:spPr>
          <a:xfrm>
            <a:off x="1080000" y="3348000"/>
            <a:ext cx="2072520" cy="466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600" spc="162" strike="noStrike">
                <a:solidFill>
                  <a:srgbClr val="000000"/>
                </a:solidFill>
                <a:latin typeface="Arial"/>
                <a:ea typeface="DejaVu Sans"/>
              </a:rPr>
              <a:t>GeneMania</a:t>
            </a:r>
            <a:endParaRPr b="0" lang="en-IE" sz="2600" spc="-1" strike="noStrike">
              <a:latin typeface="Arial"/>
            </a:endParaRPr>
          </a:p>
        </p:txBody>
      </p:sp>
      <p:sp>
        <p:nvSpPr>
          <p:cNvPr id="821" name=""/>
          <p:cNvSpPr/>
          <p:nvPr/>
        </p:nvSpPr>
        <p:spPr>
          <a:xfrm>
            <a:off x="1080000" y="4068000"/>
            <a:ext cx="3419280" cy="30632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Co-expression</a:t>
            </a:r>
            <a:endParaRPr b="0" lang="en-IE" sz="2100" spc="-1" strike="noStrike">
              <a:latin typeface="Arial"/>
            </a:endParaRPr>
          </a:p>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Physical interactions</a:t>
            </a:r>
            <a:endParaRPr b="0" lang="en-IE" sz="2100" spc="-1" strike="noStrike">
              <a:latin typeface="Arial"/>
            </a:endParaRPr>
          </a:p>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Shared protein domains</a:t>
            </a:r>
            <a:endParaRPr b="0" lang="en-IE" sz="2100" spc="-1" strike="noStrike">
              <a:latin typeface="Arial"/>
            </a:endParaRPr>
          </a:p>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Pathways</a:t>
            </a:r>
            <a:endParaRPr b="0" lang="en-IE" sz="2100" spc="-1" strike="noStrike">
              <a:latin typeface="Arial"/>
            </a:endParaRPr>
          </a:p>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Genetic interactions</a:t>
            </a:r>
            <a:endParaRPr b="0" lang="en-IE" sz="2100" spc="-1" strike="noStrike">
              <a:latin typeface="Arial"/>
            </a:endParaRPr>
          </a:p>
        </p:txBody>
      </p:sp>
      <p:sp>
        <p:nvSpPr>
          <p:cNvPr id="822" name=""/>
          <p:cNvSpPr/>
          <p:nvPr/>
        </p:nvSpPr>
        <p:spPr>
          <a:xfrm>
            <a:off x="4428000" y="3348000"/>
            <a:ext cx="3692520" cy="827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600" spc="162" strike="noStrike">
                <a:solidFill>
                  <a:srgbClr val="000000"/>
                </a:solidFill>
                <a:latin typeface="Arial"/>
                <a:ea typeface="DejaVu Sans"/>
              </a:rPr>
              <a:t>Include parsed data to the database</a:t>
            </a:r>
            <a:endParaRPr b="0" lang="en-IE" sz="2600" spc="-1" strike="noStrike">
              <a:latin typeface="Arial"/>
            </a:endParaRPr>
          </a:p>
        </p:txBody>
      </p:sp>
      <p:sp>
        <p:nvSpPr>
          <p:cNvPr id="823" name=""/>
          <p:cNvSpPr/>
          <p:nvPr/>
        </p:nvSpPr>
        <p:spPr>
          <a:xfrm>
            <a:off x="4356000" y="4064040"/>
            <a:ext cx="3872520" cy="30632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Average expression of mirnas (mirnaTissueAtlas)</a:t>
            </a:r>
            <a:endParaRPr b="0" lang="en-IE" sz="2100" spc="-1" strike="noStrike">
              <a:latin typeface="Arial"/>
            </a:endParaRPr>
          </a:p>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Add gene names to the Transcripts for miRDB and mirWalk</a:t>
            </a:r>
            <a:endParaRPr b="0" lang="en-IE" sz="2100" spc="-1" strike="noStrike">
              <a:latin typeface="Arial"/>
            </a:endParaRPr>
          </a:p>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Add layer with MirGeneDB</a:t>
            </a:r>
            <a:endParaRPr b="0" lang="en-IE" sz="2100" spc="-1" strike="noStrike">
              <a:latin typeface="Arial"/>
            </a:endParaRPr>
          </a:p>
        </p:txBody>
      </p:sp>
      <p:pic>
        <p:nvPicPr>
          <p:cNvPr id="824" name="" descr=""/>
          <p:cNvPicPr/>
          <p:nvPr/>
        </p:nvPicPr>
        <p:blipFill>
          <a:blip r:embed="rId3"/>
          <a:stretch/>
        </p:blipFill>
        <p:spPr>
          <a:xfrm>
            <a:off x="3060000" y="1368000"/>
            <a:ext cx="539280" cy="539280"/>
          </a:xfrm>
          <a:prstGeom prst="rect">
            <a:avLst/>
          </a:prstGeom>
          <a:ln w="0">
            <a:noFill/>
          </a:ln>
          <a:effectLst>
            <a:glow rad="25560">
              <a:srgbClr val="729fcf"/>
            </a:glow>
          </a:effectLst>
        </p:spPr>
      </p:pic>
      <p:pic>
        <p:nvPicPr>
          <p:cNvPr id="825" name="" descr=""/>
          <p:cNvPicPr/>
          <p:nvPr/>
        </p:nvPicPr>
        <p:blipFill>
          <a:blip r:embed="rId4"/>
          <a:stretch/>
        </p:blipFill>
        <p:spPr>
          <a:xfrm>
            <a:off x="3060000" y="1908000"/>
            <a:ext cx="539280" cy="539280"/>
          </a:xfrm>
          <a:prstGeom prst="rect">
            <a:avLst/>
          </a:prstGeom>
          <a:ln w="0">
            <a:noFill/>
          </a:ln>
        </p:spPr>
      </p:pic>
      <p:pic>
        <p:nvPicPr>
          <p:cNvPr id="826" name="" descr=""/>
          <p:cNvPicPr/>
          <p:nvPr/>
        </p:nvPicPr>
        <p:blipFill>
          <a:blip r:embed="rId5"/>
          <a:stretch/>
        </p:blipFill>
        <p:spPr>
          <a:xfrm>
            <a:off x="5400000" y="1440000"/>
            <a:ext cx="1799280" cy="1799280"/>
          </a:xfrm>
          <a:prstGeom prst="rect">
            <a:avLst/>
          </a:prstGeom>
          <a:ln w="0">
            <a:noFill/>
          </a:ln>
        </p:spPr>
      </p:pic>
      <p:pic>
        <p:nvPicPr>
          <p:cNvPr id="827" name="" descr=""/>
          <p:cNvPicPr/>
          <p:nvPr/>
        </p:nvPicPr>
        <p:blipFill>
          <a:blip r:embed="rId6"/>
          <a:stretch/>
        </p:blipFill>
        <p:spPr>
          <a:xfrm>
            <a:off x="9360000" y="1548000"/>
            <a:ext cx="1504080" cy="1504080"/>
          </a:xfrm>
          <a:prstGeom prst="rect">
            <a:avLst/>
          </a:prstGeom>
          <a:ln w="0">
            <a:noFill/>
          </a:ln>
        </p:spPr>
      </p:pic>
      <p:sp>
        <p:nvSpPr>
          <p:cNvPr id="828" name=""/>
          <p:cNvSpPr/>
          <p:nvPr/>
        </p:nvSpPr>
        <p:spPr>
          <a:xfrm>
            <a:off x="8280000" y="3311640"/>
            <a:ext cx="3692520" cy="827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600" spc="162" strike="noStrike">
                <a:solidFill>
                  <a:srgbClr val="000000"/>
                </a:solidFill>
                <a:latin typeface="Arial"/>
                <a:ea typeface="DejaVu Sans"/>
              </a:rPr>
              <a:t>Improve node selection</a:t>
            </a:r>
            <a:endParaRPr b="0" lang="en-IE" sz="2600" spc="-1" strike="noStrike">
              <a:latin typeface="Arial"/>
            </a:endParaRPr>
          </a:p>
        </p:txBody>
      </p:sp>
      <p:sp>
        <p:nvSpPr>
          <p:cNvPr id="829" name=""/>
          <p:cNvSpPr/>
          <p:nvPr/>
        </p:nvSpPr>
        <p:spPr>
          <a:xfrm>
            <a:off x="8229240" y="4028040"/>
            <a:ext cx="3578040" cy="30632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Use different centralities</a:t>
            </a:r>
            <a:endParaRPr b="0" lang="en-IE" sz="2100" spc="-1" strike="noStrike">
              <a:latin typeface="Arial"/>
            </a:endParaRPr>
          </a:p>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Apply formula to define weight including the metadata</a:t>
            </a:r>
            <a:endParaRPr b="0" lang="en-IE" sz="2100" spc="-1" strike="noStrike">
              <a:latin typeface="Arial"/>
            </a:endParaRPr>
          </a:p>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Write a ShinyApp</a:t>
            </a:r>
            <a:endParaRPr b="0" lang="en-IE" sz="2100" spc="-1" strike="noStrike">
              <a:latin typeface="Arial"/>
            </a:endParaRPr>
          </a:p>
          <a:p>
            <a:pPr marL="216000" indent="-216000">
              <a:lnSpc>
                <a:spcPct val="100000"/>
              </a:lnSpc>
              <a:buClr>
                <a:srgbClr val="000000"/>
              </a:buClr>
              <a:buSzPct val="45000"/>
              <a:buFont typeface="Wingdings" charset="2"/>
              <a:buChar char=""/>
            </a:pPr>
            <a:r>
              <a:rPr b="0" lang="en-US" sz="2100" spc="162" strike="noStrike">
                <a:solidFill>
                  <a:srgbClr val="000000"/>
                </a:solidFill>
                <a:latin typeface="Arial"/>
                <a:ea typeface="DejaVu Sans"/>
              </a:rPr>
              <a:t>Create as app for Cytoscape</a:t>
            </a:r>
            <a:endParaRPr b="0" lang="en-IE" sz="21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title"/>
          </p:nvPr>
        </p:nvSpPr>
        <p:spPr>
          <a:xfrm>
            <a:off x="3420000" y="2880000"/>
            <a:ext cx="6659280" cy="1295280"/>
          </a:xfrm>
          <a:prstGeom prst="rect">
            <a:avLst/>
          </a:prstGeom>
          <a:noFill/>
          <a:ln w="0">
            <a:noFill/>
          </a:ln>
        </p:spPr>
        <p:txBody>
          <a:bodyPr lIns="90000" rIns="90000" tIns="45000" bIns="45000" anchor="ctr">
            <a:noAutofit/>
          </a:bodyPr>
          <a:p>
            <a:pPr>
              <a:lnSpc>
                <a:spcPct val="90000"/>
              </a:lnSpc>
              <a:buNone/>
            </a:pPr>
            <a:r>
              <a:rPr b="0" lang="en-IE" sz="4400" spc="-1" strike="noStrike">
                <a:solidFill>
                  <a:srgbClr val="000000"/>
                </a:solidFill>
                <a:latin typeface="Arial"/>
                <a:ea typeface="DejaVu Sans"/>
              </a:rPr>
              <a:t>Questions?</a:t>
            </a:r>
            <a:endParaRPr b="0" lang="en-IE" sz="4400" spc="-1" strike="noStrike">
              <a:latin typeface="Arial"/>
            </a:endParaRPr>
          </a:p>
        </p:txBody>
      </p:sp>
      <p:sp>
        <p:nvSpPr>
          <p:cNvPr id="831" name=""/>
          <p:cNvSpPr/>
          <p:nvPr/>
        </p:nvSpPr>
        <p:spPr>
          <a:xfrm>
            <a:off x="0" y="-10800"/>
            <a:ext cx="719280" cy="6857280"/>
          </a:xfrm>
          <a:prstGeom prst="rect">
            <a:avLst/>
          </a:prstGeom>
          <a:gradFill rotWithShape="0">
            <a:gsLst>
              <a:gs pos="0">
                <a:srgbClr val="283593"/>
              </a:gs>
              <a:gs pos="100000">
                <a:srgbClr val="b39ddb"/>
              </a:gs>
            </a:gsLst>
            <a:lin ang="3600000"/>
          </a:gradFill>
          <a:ln w="0">
            <a:solidFill>
              <a:srgbClr val="3465a4"/>
            </a:solidFill>
          </a:ln>
        </p:spPr>
        <p:style>
          <a:lnRef idx="0"/>
          <a:fillRef idx="0"/>
          <a:effectRef idx="0"/>
          <a:fontRef idx="minor"/>
        </p:style>
      </p:sp>
      <p:sp>
        <p:nvSpPr>
          <p:cNvPr id="832" name=""/>
          <p:cNvSpPr/>
          <p:nvPr/>
        </p:nvSpPr>
        <p:spPr>
          <a:xfrm>
            <a:off x="84240" y="4536000"/>
            <a:ext cx="491040" cy="8992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E" sz="4400" spc="-1" strike="noStrike">
                <a:solidFill>
                  <a:srgbClr val="000000"/>
                </a:solidFill>
                <a:latin typeface="Arial"/>
                <a:ea typeface="DejaVu Sans"/>
              </a:rPr>
              <a:t>?</a:t>
            </a:r>
            <a:endParaRPr b="0" lang="en-IE" sz="4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title"/>
          </p:nvPr>
        </p:nvSpPr>
        <p:spPr>
          <a:xfrm>
            <a:off x="831960" y="3078360"/>
            <a:ext cx="8210880" cy="2117880"/>
          </a:xfrm>
          <a:prstGeom prst="rect">
            <a:avLst/>
          </a:prstGeom>
          <a:noFill/>
          <a:ln w="0">
            <a:noFill/>
          </a:ln>
        </p:spPr>
        <p:txBody>
          <a:bodyPr lIns="90000" rIns="90000" tIns="45000" bIns="45000" anchor="t">
            <a:noAutofit/>
          </a:bodyPr>
          <a:p>
            <a:pPr>
              <a:lnSpc>
                <a:spcPct val="90000"/>
              </a:lnSpc>
              <a:buNone/>
            </a:pPr>
            <a:r>
              <a:rPr b="1" lang="en-US" sz="4400" spc="-1" strike="noStrike">
                <a:solidFill>
                  <a:srgbClr val="ffffff"/>
                </a:solidFill>
                <a:latin typeface="Arial"/>
                <a:ea typeface="DejaVu Sans"/>
              </a:rPr>
              <a:t>Thank You</a:t>
            </a:r>
            <a:endParaRPr b="0" lang="en-IE" sz="4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title"/>
          </p:nvPr>
        </p:nvSpPr>
        <p:spPr>
          <a:xfrm>
            <a:off x="778680" y="2831760"/>
            <a:ext cx="7687800" cy="595440"/>
          </a:xfrm>
          <a:prstGeom prst="rect">
            <a:avLst/>
          </a:prstGeom>
          <a:noFill/>
          <a:ln w="0">
            <a:noFill/>
          </a:ln>
        </p:spPr>
        <p:txBody>
          <a:bodyPr lIns="90000" rIns="90000" tIns="45000" bIns="45000" anchor="t">
            <a:noAutofit/>
          </a:bodyPr>
          <a:p>
            <a:pPr>
              <a:lnSpc>
                <a:spcPct val="90000"/>
              </a:lnSpc>
              <a:buNone/>
            </a:pPr>
            <a:r>
              <a:rPr b="1" lang="en-IE" sz="3200" spc="-1" strike="noStrike">
                <a:solidFill>
                  <a:srgbClr val="002060"/>
                </a:solidFill>
                <a:latin typeface="Arial"/>
                <a:ea typeface="DejaVu Sans"/>
              </a:rPr>
              <a:t>Acknowledgements</a:t>
            </a:r>
            <a:endParaRPr b="0" lang="en-IE" sz="3200" spc="-1" strike="noStrike">
              <a:latin typeface="Arial"/>
            </a:endParaRPr>
          </a:p>
        </p:txBody>
      </p:sp>
      <p:sp>
        <p:nvSpPr>
          <p:cNvPr id="835" name="PlaceHolder 2"/>
          <p:cNvSpPr>
            <a:spLocks noGrp="1"/>
          </p:cNvSpPr>
          <p:nvPr>
            <p:ph/>
          </p:nvPr>
        </p:nvSpPr>
        <p:spPr>
          <a:xfrm>
            <a:off x="778680" y="3597120"/>
            <a:ext cx="7687800" cy="1519560"/>
          </a:xfrm>
          <a:prstGeom prst="rect">
            <a:avLst/>
          </a:prstGeom>
          <a:noFill/>
          <a:ln w="0">
            <a:noFill/>
          </a:ln>
        </p:spPr>
        <p:txBody>
          <a:bodyPr lIns="90000" rIns="90000" tIns="45000" bIns="45000" anchor="t">
            <a:noAutofit/>
          </a:bodyPr>
          <a:p>
            <a:pPr marL="228600" indent="-228600">
              <a:lnSpc>
                <a:spcPct val="90000"/>
              </a:lnSpc>
              <a:spcBef>
                <a:spcPts val="1001"/>
              </a:spcBef>
              <a:buNone/>
              <a:tabLst>
                <a:tab algn="l" pos="0"/>
              </a:tabLst>
            </a:pPr>
            <a:r>
              <a:rPr b="0" lang="en-US" sz="2000" spc="-1" strike="noStrike">
                <a:solidFill>
                  <a:srgbClr val="000000"/>
                </a:solidFill>
                <a:latin typeface="Arial"/>
                <a:ea typeface="DejaVu Sans"/>
              </a:rPr>
              <a:t>This presentation has emanated from research conducted with the financial support of Science Foundation Ireland under Grant number [18/CRT/6214 ]</a:t>
            </a:r>
            <a:endParaRPr b="0" lang="en-IE"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85000"/>
              </a:lnSpc>
              <a:buNone/>
            </a:pPr>
            <a:r>
              <a:rPr b="0" lang="en-US" sz="4800" spc="-52" strike="noStrike">
                <a:solidFill>
                  <a:srgbClr val="404040"/>
                </a:solidFill>
                <a:latin typeface="Calibri Light"/>
              </a:rPr>
              <a:t>MicroRNA (miRNAs)</a:t>
            </a:r>
            <a:endParaRPr b="0" lang="en-US" sz="4800" spc="-1" strike="noStrike">
              <a:solidFill>
                <a:srgbClr val="000000"/>
              </a:solidFill>
              <a:latin typeface="Calibri"/>
            </a:endParaRPr>
          </a:p>
        </p:txBody>
      </p:sp>
      <p:sp>
        <p:nvSpPr>
          <p:cNvPr id="449" name="PlaceHolder 2"/>
          <p:cNvSpPr>
            <a:spLocks noGrp="1"/>
          </p:cNvSpPr>
          <p:nvPr>
            <p:ph/>
          </p:nvPr>
        </p:nvSpPr>
        <p:spPr>
          <a:xfrm>
            <a:off x="1097280" y="1845720"/>
            <a:ext cx="10058040" cy="4023000"/>
          </a:xfrm>
          <a:prstGeom prst="rect">
            <a:avLst/>
          </a:prstGeom>
          <a:noFill/>
          <a:ln w="0">
            <a:noFill/>
          </a:ln>
        </p:spPr>
        <p:txBody>
          <a:bodyPr lIns="0" rIns="0" anchor="t">
            <a:noAutofit/>
          </a:bodyPr>
          <a:p>
            <a:pPr algn="just">
              <a:lnSpc>
                <a:spcPct val="115000"/>
              </a:lnSpc>
              <a:spcBef>
                <a:spcPts val="1199"/>
              </a:spcBef>
              <a:spcAft>
                <a:spcPts val="201"/>
              </a:spcAft>
              <a:buNone/>
            </a:pPr>
            <a:r>
              <a:rPr b="0" lang="en-US" sz="2400" spc="-1" strike="noStrike">
                <a:solidFill>
                  <a:srgbClr val="404040"/>
                </a:solidFill>
                <a:latin typeface="Calibri"/>
              </a:rPr>
              <a:t>miRNAs are often ubiquitously expressed, have overlapping functions and can regulate multiple genes. Also,  not all  miRNAs are functionally relevant in a given cell type.</a:t>
            </a:r>
            <a:endParaRPr b="0" lang="en-US" sz="2400" spc="-1" strike="noStrike">
              <a:solidFill>
                <a:srgbClr val="404040"/>
              </a:solidFill>
              <a:latin typeface="Calibri"/>
            </a:endParaRPr>
          </a:p>
          <a:p>
            <a:pPr>
              <a:lnSpc>
                <a:spcPct val="90000"/>
              </a:lnSpc>
              <a:spcBef>
                <a:spcPts val="1199"/>
              </a:spcBef>
              <a:spcAft>
                <a:spcPts val="201"/>
              </a:spcAft>
              <a:buNone/>
            </a:pPr>
            <a:endParaRPr b="0" lang="en-US" sz="2000" spc="-1" strike="noStrike">
              <a:solidFill>
                <a:srgbClr val="404040"/>
              </a:solidFill>
              <a:latin typeface="Calibri"/>
            </a:endParaRPr>
          </a:p>
        </p:txBody>
      </p:sp>
      <p:pic>
        <p:nvPicPr>
          <p:cNvPr id="450" name="" descr=""/>
          <p:cNvPicPr/>
          <p:nvPr/>
        </p:nvPicPr>
        <p:blipFill>
          <a:blip r:embed="rId1"/>
          <a:stretch/>
        </p:blipFill>
        <p:spPr>
          <a:xfrm>
            <a:off x="900000" y="4787640"/>
            <a:ext cx="1620000" cy="1152360"/>
          </a:xfrm>
          <a:prstGeom prst="rect">
            <a:avLst/>
          </a:prstGeom>
          <a:ln w="0">
            <a:noFill/>
          </a:ln>
        </p:spPr>
      </p:pic>
      <p:pic>
        <p:nvPicPr>
          <p:cNvPr id="451" name="" descr=""/>
          <p:cNvPicPr/>
          <p:nvPr/>
        </p:nvPicPr>
        <p:blipFill>
          <a:blip r:embed="rId2">
            <a:alphaModFix amt="98000"/>
          </a:blip>
          <a:stretch/>
        </p:blipFill>
        <p:spPr>
          <a:xfrm>
            <a:off x="1440000" y="3887640"/>
            <a:ext cx="901080" cy="900000"/>
          </a:xfrm>
          <a:prstGeom prst="rect">
            <a:avLst/>
          </a:prstGeom>
          <a:ln w="0">
            <a:noFill/>
          </a:ln>
        </p:spPr>
      </p:pic>
      <p:pic>
        <p:nvPicPr>
          <p:cNvPr id="452" name="" descr=""/>
          <p:cNvPicPr/>
          <p:nvPr/>
        </p:nvPicPr>
        <p:blipFill>
          <a:blip r:embed="rId3">
            <a:alphaModFix amt="96000"/>
          </a:blip>
          <a:stretch/>
        </p:blipFill>
        <p:spPr>
          <a:xfrm rot="17199000">
            <a:off x="2104560" y="4421520"/>
            <a:ext cx="1721160" cy="1917720"/>
          </a:xfrm>
          <a:prstGeom prst="rect">
            <a:avLst/>
          </a:prstGeom>
          <a:ln w="0">
            <a:noFill/>
          </a:ln>
        </p:spPr>
      </p:pic>
      <p:pic>
        <p:nvPicPr>
          <p:cNvPr id="453" name="" descr=""/>
          <p:cNvPicPr/>
          <p:nvPr/>
        </p:nvPicPr>
        <p:blipFill>
          <a:blip r:embed="rId4"/>
          <a:stretch/>
        </p:blipFill>
        <p:spPr>
          <a:xfrm>
            <a:off x="4255560" y="3600000"/>
            <a:ext cx="3124440" cy="2506680"/>
          </a:xfrm>
          <a:prstGeom prst="rect">
            <a:avLst/>
          </a:prstGeom>
          <a:ln w="0">
            <a:noFill/>
          </a:ln>
        </p:spPr>
      </p:pic>
      <p:pic>
        <p:nvPicPr>
          <p:cNvPr id="454" name="" descr=""/>
          <p:cNvPicPr/>
          <p:nvPr/>
        </p:nvPicPr>
        <p:blipFill>
          <a:blip r:embed="rId5"/>
          <a:stretch/>
        </p:blipFill>
        <p:spPr>
          <a:xfrm>
            <a:off x="7920000" y="3073320"/>
            <a:ext cx="4246200" cy="34066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Box 3"/>
          <p:cNvSpPr/>
          <p:nvPr/>
        </p:nvSpPr>
        <p:spPr>
          <a:xfrm>
            <a:off x="4044600" y="2213640"/>
            <a:ext cx="4319640" cy="2101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6000" spc="-1" strike="noStrike">
                <a:solidFill>
                  <a:srgbClr val="102a73"/>
                </a:solidFill>
                <a:latin typeface="Bernard MT Condensed"/>
              </a:rPr>
              <a:t> </a:t>
            </a:r>
            <a:r>
              <a:rPr b="1" lang="en-US" sz="6000" spc="-1" strike="noStrike">
                <a:solidFill>
                  <a:srgbClr val="102a73"/>
                </a:solidFill>
                <a:latin typeface="Bernard MT Condensed"/>
              </a:rPr>
              <a:t>~3 </a:t>
            </a:r>
            <a:r>
              <a:rPr b="1" lang="en-US" sz="6000" spc="-151" strike="noStrike">
                <a:solidFill>
                  <a:srgbClr val="102a73"/>
                </a:solidFill>
                <a:latin typeface="Bernard MT Condensed"/>
              </a:rPr>
              <a:t>–</a:t>
            </a:r>
            <a:r>
              <a:rPr b="1" lang="en-US" sz="6000" spc="-1" strike="noStrike">
                <a:solidFill>
                  <a:srgbClr val="102a73"/>
                </a:solidFill>
                <a:latin typeface="Bernard MT Condensed"/>
              </a:rPr>
              <a:t> 8 %</a:t>
            </a:r>
            <a:endParaRPr b="0" lang="en-IE" sz="6000" spc="-1" strike="noStrike">
              <a:latin typeface="Arial"/>
            </a:endParaRPr>
          </a:p>
          <a:p>
            <a:pPr algn="ctr">
              <a:lnSpc>
                <a:spcPct val="100000"/>
              </a:lnSpc>
              <a:buNone/>
            </a:pPr>
            <a:r>
              <a:rPr b="0" lang="en-US" sz="3600" spc="-1" strike="noStrike">
                <a:solidFill>
                  <a:srgbClr val="333f4f"/>
                </a:solidFill>
                <a:latin typeface="Bernard MT Condensed"/>
              </a:rPr>
              <a:t>Loss of muscle mass per decade  </a:t>
            </a:r>
            <a:endParaRPr b="0" lang="en-IE" sz="3600" spc="-1" strike="noStrike">
              <a:latin typeface="Arial"/>
            </a:endParaRPr>
          </a:p>
        </p:txBody>
      </p:sp>
      <p:sp>
        <p:nvSpPr>
          <p:cNvPr id="456" name="Rectangle 4"/>
          <p:cNvSpPr/>
          <p:nvPr/>
        </p:nvSpPr>
        <p:spPr>
          <a:xfrm>
            <a:off x="10057680" y="6488640"/>
            <a:ext cx="20829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0000"/>
                </a:solidFill>
                <a:latin typeface="Arial"/>
                <a:ea typeface="Calibri"/>
              </a:rPr>
              <a:t>Brocklehurst, 1976</a:t>
            </a:r>
            <a:endParaRPr b="0" lang="en-IE" sz="1800" spc="-1" strike="noStrike">
              <a:latin typeface="Arial"/>
            </a:endParaRPr>
          </a:p>
        </p:txBody>
      </p:sp>
    </p:spTree>
  </p:cSld>
  <mc:AlternateContent>
    <mc:Choice Requires="p14">
      <p:transition spd="slow" advTm="4000" p14:dur="2000"/>
    </mc:Choice>
    <mc:Fallback>
      <p:transition spd="slow" advTm="4000"/>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1097280" y="286560"/>
            <a:ext cx="10058040" cy="1450440"/>
          </a:xfrm>
          <a:prstGeom prst="rect">
            <a:avLst/>
          </a:prstGeom>
          <a:noFill/>
          <a:ln w="0">
            <a:noFill/>
          </a:ln>
        </p:spPr>
        <p:txBody>
          <a:bodyPr anchor="b">
            <a:noAutofit/>
          </a:bodyPr>
          <a:p>
            <a:pPr>
              <a:lnSpc>
                <a:spcPct val="85000"/>
              </a:lnSpc>
              <a:buNone/>
            </a:pPr>
            <a:r>
              <a:rPr b="0" lang="en-US" sz="4800" spc="-52" strike="noStrike">
                <a:solidFill>
                  <a:srgbClr val="404040"/>
                </a:solidFill>
                <a:latin typeface="Calibri Light"/>
              </a:rPr>
              <a:t>Aging and sarcopenia</a:t>
            </a:r>
            <a:endParaRPr b="0" lang="en-US" sz="4800" spc="-1" strike="noStrike">
              <a:solidFill>
                <a:srgbClr val="000000"/>
              </a:solidFill>
              <a:latin typeface="Calibri"/>
            </a:endParaRPr>
          </a:p>
        </p:txBody>
      </p:sp>
      <p:sp>
        <p:nvSpPr>
          <p:cNvPr id="458" name="PlaceHolder 2"/>
          <p:cNvSpPr>
            <a:spLocks noGrp="1"/>
          </p:cNvSpPr>
          <p:nvPr>
            <p:ph/>
          </p:nvPr>
        </p:nvSpPr>
        <p:spPr>
          <a:xfrm>
            <a:off x="1097280" y="1845720"/>
            <a:ext cx="10058040" cy="4023000"/>
          </a:xfrm>
          <a:prstGeom prst="rect">
            <a:avLst/>
          </a:prstGeom>
          <a:noFill/>
          <a:ln w="0">
            <a:noFill/>
          </a:ln>
        </p:spPr>
        <p:txBody>
          <a:bodyPr lIns="0" rIns="0" anchor="t">
            <a:noAutofit/>
          </a:bodyPr>
          <a:p>
            <a:pPr algn="just">
              <a:lnSpc>
                <a:spcPct val="115000"/>
              </a:lnSpc>
              <a:spcBef>
                <a:spcPts val="1199"/>
              </a:spcBef>
              <a:spcAft>
                <a:spcPts val="201"/>
              </a:spcAft>
              <a:buNone/>
            </a:pPr>
            <a:endParaRPr b="0" lang="en-US" sz="2400" spc="-1" strike="noStrike">
              <a:solidFill>
                <a:srgbClr val="404040"/>
              </a:solidFill>
              <a:latin typeface="Calibri"/>
            </a:endParaRPr>
          </a:p>
          <a:p>
            <a:pPr>
              <a:lnSpc>
                <a:spcPct val="90000"/>
              </a:lnSpc>
              <a:spcBef>
                <a:spcPts val="1199"/>
              </a:spcBef>
              <a:spcAft>
                <a:spcPts val="201"/>
              </a:spcAft>
              <a:buNone/>
            </a:pPr>
            <a:endParaRPr b="0" lang="en-US" sz="2000" spc="-1" strike="noStrike">
              <a:solidFill>
                <a:srgbClr val="404040"/>
              </a:solidFill>
              <a:latin typeface="Calibri"/>
            </a:endParaRPr>
          </a:p>
        </p:txBody>
      </p:sp>
      <p:grpSp>
        <p:nvGrpSpPr>
          <p:cNvPr id="459" name=""/>
          <p:cNvGrpSpPr/>
          <p:nvPr/>
        </p:nvGrpSpPr>
        <p:grpSpPr>
          <a:xfrm>
            <a:off x="7560000" y="1800000"/>
            <a:ext cx="4320000" cy="4288680"/>
            <a:chOff x="7560000" y="1800000"/>
            <a:chExt cx="4320000" cy="4288680"/>
          </a:xfrm>
        </p:grpSpPr>
        <p:pic>
          <p:nvPicPr>
            <p:cNvPr id="460" name="" descr=""/>
            <p:cNvPicPr/>
            <p:nvPr/>
          </p:nvPicPr>
          <p:blipFill>
            <a:blip r:embed="rId1"/>
            <a:stretch/>
          </p:blipFill>
          <p:spPr>
            <a:xfrm>
              <a:off x="7560000" y="1800000"/>
              <a:ext cx="4320000" cy="4288680"/>
            </a:xfrm>
            <a:prstGeom prst="rect">
              <a:avLst/>
            </a:prstGeom>
            <a:ln w="0">
              <a:noFill/>
            </a:ln>
          </p:spPr>
        </p:pic>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651</TotalTime>
  <Application>LibreOffice/7.3.7.2$Linux_X86_64 LibreOffice_project/30$Build-2</Application>
  <AppVersion>15.0000</AppVersion>
  <Words>642</Words>
  <Paragraphs>169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2022-03-25T15:01:36Z</dcterms:created>
  <dc:creator>Administrator</dc:creator>
  <dc:description/>
  <dc:language>en-IE</dc:language>
  <cp:lastModifiedBy/>
  <dcterms:modified xsi:type="dcterms:W3CDTF">2023-04-11T10:39:16Z</dcterms:modified>
  <cp:revision>39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Widescreen</vt:lpwstr>
  </property>
  <property fmtid="{D5CDD505-2E9C-101B-9397-08002B2CF9AE}" pid="4" name="Slides">
    <vt:i4>40</vt:i4>
  </property>
</Properties>
</file>